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40" r:id="rId3"/>
    <p:sldId id="259" r:id="rId4"/>
    <p:sldId id="314" r:id="rId5"/>
    <p:sldId id="284" r:id="rId6"/>
    <p:sldId id="260" r:id="rId7"/>
    <p:sldId id="274" r:id="rId8"/>
    <p:sldId id="326" r:id="rId9"/>
    <p:sldId id="327" r:id="rId10"/>
    <p:sldId id="315" r:id="rId11"/>
    <p:sldId id="285" r:id="rId12"/>
    <p:sldId id="286" r:id="rId13"/>
    <p:sldId id="287" r:id="rId14"/>
    <p:sldId id="288" r:id="rId15"/>
    <p:sldId id="289" r:id="rId16"/>
    <p:sldId id="290" r:id="rId17"/>
    <p:sldId id="317" r:id="rId18"/>
    <p:sldId id="292" r:id="rId19"/>
    <p:sldId id="321" r:id="rId20"/>
    <p:sldId id="319" r:id="rId21"/>
    <p:sldId id="270" r:id="rId22"/>
    <p:sldId id="271" r:id="rId23"/>
    <p:sldId id="272" r:id="rId24"/>
    <p:sldId id="263" r:id="rId25"/>
    <p:sldId id="337" r:id="rId26"/>
    <p:sldId id="338" r:id="rId27"/>
    <p:sldId id="335" r:id="rId28"/>
    <p:sldId id="336" r:id="rId29"/>
    <p:sldId id="332" r:id="rId30"/>
    <p:sldId id="275" r:id="rId31"/>
    <p:sldId id="339" r:id="rId32"/>
    <p:sldId id="322" r:id="rId33"/>
    <p:sldId id="323" r:id="rId34"/>
    <p:sldId id="328" r:id="rId35"/>
    <p:sldId id="324" r:id="rId36"/>
    <p:sldId id="27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7100-F00F-4A9F-9C15-43661B23A889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6D231-182C-4453-A4D4-293A79CC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D231-182C-4453-A4D4-293A79CC38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3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1852FBD0-3452-4EFC-AC90-C3FF5C13BDFC}" type="slidenum">
              <a:rPr lang="en-US">
                <a:latin typeface="Calibri" pitchFamily="30" charset="0"/>
              </a:rPr>
              <a:pPr/>
              <a:t>13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DD5294F1-1B05-40DC-B1ED-6B40050F2F35}" type="slidenum">
              <a:rPr lang="en-US">
                <a:latin typeface="Calibri" pitchFamily="30" charset="0"/>
              </a:rPr>
              <a:pPr/>
              <a:t>14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8B04ADC8-9998-4DE3-A593-57F9F18FA9FF}" type="slidenum">
              <a:rPr lang="en-US">
                <a:latin typeface="Calibri" pitchFamily="30" charset="0"/>
              </a:rPr>
              <a:pPr/>
              <a:t>15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8FD05771-E56D-4093-A737-7E8001CE9D1C}" type="slidenum">
              <a:rPr lang="en-US">
                <a:latin typeface="Calibri" pitchFamily="30" charset="0"/>
              </a:rPr>
              <a:pPr/>
              <a:t>16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Convex hull approximation provides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D3489891-CF6A-442D-879F-C71A6A943D0D}" type="slidenum">
              <a:rPr lang="en-US">
                <a:latin typeface="Calibri" pitchFamily="30" charset="0"/>
              </a:rPr>
              <a:pPr/>
              <a:t>18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We have the information for the entry and exit positions provided by the detectors.</a:t>
            </a:r>
          </a:p>
          <a:p>
            <a:pPr>
              <a:spcBef>
                <a:spcPct val="0"/>
              </a:spcBef>
            </a:pPr>
            <a:r>
              <a:rPr lang="en-US" smtClean="0"/>
              <a:t>Using that information, we calculate the entry and exit angles</a:t>
            </a:r>
          </a:p>
          <a:p>
            <a:pPr>
              <a:spcBef>
                <a:spcPct val="0"/>
              </a:spcBef>
            </a:pPr>
            <a:r>
              <a:rPr lang="en-US" smtClean="0"/>
              <a:t>We then project forward and backward the respective positions until one of the voxels marked as being in the image is hit</a:t>
            </a:r>
          </a:p>
          <a:p>
            <a:pPr>
              <a:spcBef>
                <a:spcPct val="0"/>
              </a:spcBef>
            </a:pPr>
            <a:r>
              <a:rPr lang="en-US" smtClean="0"/>
              <a:t>These voxels will be used as the entry and exit points when calculating the most likely path through the object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709E9699-4735-47EC-B70B-DCACB6733217}" type="slidenum">
              <a:rPr lang="en-US">
                <a:latin typeface="Calibri" pitchFamily="30" charset="0"/>
              </a:rPr>
              <a:pPr/>
              <a:t>19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BB3CE3-712D-45B6-B63D-CEE8BA663AA5}" type="slidenum">
              <a:rPr lang="en-US"/>
              <a:pPr/>
              <a:t>30</a:t>
            </a:fld>
            <a:endParaRPr lang="en-US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buClrTx/>
              <a:buFontTx/>
              <a:buNone/>
            </a:pPr>
            <a:fld id="{35010DA1-4248-43BF-9DB8-6BA674DD1FAC}" type="slidenum">
              <a:rPr lang="en-US" sz="1300"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</a:pPr>
              <a:t>30</a:t>
            </a:fld>
            <a:endParaRPr lang="en-US" sz="1300">
              <a:latin typeface="Times New Roman" pitchFamily="16" charset="0"/>
              <a:cs typeface="DejaVu Sans" charset="0"/>
            </a:endParaRPr>
          </a:p>
        </p:txBody>
      </p:sp>
      <p:sp>
        <p:nvSpPr>
          <p:cNvPr id="204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Using the discretized area described earlier and here by the dashed-dotted square between the detectors</a:t>
            </a:r>
          </a:p>
          <a:p>
            <a:pPr>
              <a:spcBef>
                <a:spcPct val="0"/>
              </a:spcBef>
            </a:pPr>
            <a:r>
              <a:rPr lang="en-US" smtClean="0"/>
              <a:t>With 21.21cm x 21.21cm and a voxel size of 0.25mm x 0.25mm gives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142437CD-D47B-4E3E-9C70-174E2645C85E}" type="slidenum">
              <a:rPr lang="en-US">
                <a:latin typeface="Calibri" pitchFamily="30" charset="0"/>
              </a:rPr>
              <a:pPr/>
              <a:t>5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31280-0E81-48F6-B313-AC8E5421089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31280-0E81-48F6-B313-AC8E5421089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298-B030-43D1-BD37-C8EA11473AA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64D76C0D-B795-4D0C-80BC-FBC4E8CCD9EE}" type="slidenum">
              <a:rPr lang="en-US">
                <a:latin typeface="Calibri" pitchFamily="30" charset="0"/>
              </a:rPr>
              <a:pPr/>
              <a:t>11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2pPr>
            <a:lvl3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3pPr>
            <a:lvl4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4pPr>
            <a:lvl5pPr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0" charset="0"/>
                <a:ea typeface="ＭＳ Ｐゴシック" pitchFamily="30" charset="-128"/>
              </a:defRPr>
            </a:lvl9pPr>
          </a:lstStyle>
          <a:p>
            <a:fld id="{744F74C2-8957-4E0A-8F8F-A603CFADA95E}" type="slidenum">
              <a:rPr lang="en-US">
                <a:latin typeface="Calibri" pitchFamily="30" charset="0"/>
              </a:rPr>
              <a:pPr/>
              <a:t>12</a:t>
            </a:fld>
            <a:endParaRPr lang="en-US">
              <a:latin typeface="Calibri" pitchFamily="3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B5372C-F1C2-4115-BB82-ACBFFFA39C5C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07BB54-B3D1-42D4-AF75-39BC9AB1353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Proton Computed </a:t>
            </a:r>
            <a:r>
              <a:rPr lang="en-US" dirty="0" smtClean="0"/>
              <a:t>Tomography</a:t>
            </a:r>
            <a:br>
              <a:rPr lang="en-US" dirty="0" smtClean="0"/>
            </a:br>
            <a:r>
              <a:rPr lang="en-US" sz="4400" b="0" dirty="0" smtClean="0"/>
              <a:t>The </a:t>
            </a:r>
            <a:r>
              <a:rPr lang="en-US" sz="4400" b="0" dirty="0"/>
              <a:t>Positive Medical Imaging Technique</a:t>
            </a:r>
            <a:endParaRPr lang="en-US" sz="4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Keith Evan Schubert</a:t>
            </a:r>
          </a:p>
          <a:p>
            <a:r>
              <a:rPr lang="en-US" dirty="0" smtClean="0"/>
              <a:t>Professor of Computer Science and Engineering</a:t>
            </a:r>
          </a:p>
          <a:p>
            <a:r>
              <a:rPr lang="en-US" dirty="0" smtClean="0"/>
              <a:t>California State University, San Bernardino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36026"/>
              </p:ext>
            </p:extLst>
          </p:nvPr>
        </p:nvGraphicFramePr>
        <p:xfrm>
          <a:off x="3581400" y="1143000"/>
          <a:ext cx="16478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Photo Editor Photo" r:id="rId3" imgW="1647619" imgH="619211" progId="MSPhotoEd.3">
                  <p:embed/>
                </p:oleObj>
              </mc:Choice>
              <mc:Fallback>
                <p:oleObj name="Photo Editor Photo" r:id="rId3" imgW="1647619" imgH="61921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16478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7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ata_Flow.eps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44772" r="-44772"/>
          <a:stretch>
            <a:fillRect/>
          </a:stretch>
        </p:blipFill>
        <p:spPr>
          <a:xfrm>
            <a:off x="-26773" y="914400"/>
            <a:ext cx="10837863" cy="5638800"/>
          </a:xfrm>
        </p:spPr>
      </p:pic>
      <p:sp>
        <p:nvSpPr>
          <p:cNvPr id="3" name="Rectangle 2"/>
          <p:cNvSpPr/>
          <p:nvPr/>
        </p:nvSpPr>
        <p:spPr>
          <a:xfrm>
            <a:off x="3352800" y="3962400"/>
            <a:ext cx="2590800" cy="4572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Convex Hull</a:t>
            </a:r>
          </a:p>
        </p:txBody>
      </p:sp>
      <p:pic>
        <p:nvPicPr>
          <p:cNvPr id="53252" name="Content Placeholder 12" descr="hull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24" r="-34924"/>
          <a:stretch>
            <a:fillRect/>
          </a:stretch>
        </p:blipFill>
        <p:spPr>
          <a:xfrm>
            <a:off x="808038" y="1949815"/>
            <a:ext cx="8107362" cy="4369495"/>
          </a:xfrm>
        </p:spPr>
      </p:pic>
    </p:spTree>
    <p:extLst>
      <p:ext uri="{BB962C8B-B14F-4D97-AF65-F5344CB8AC3E}">
        <p14:creationId xmlns:p14="http://schemas.microsoft.com/office/powerpoint/2010/main" val="14844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Convex Hull</a:t>
            </a:r>
          </a:p>
        </p:txBody>
      </p:sp>
      <p:pic>
        <p:nvPicPr>
          <p:cNvPr id="55300" name="Content Placeholder 6" descr="hull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3" r="-6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Convex Hull</a:t>
            </a:r>
          </a:p>
        </p:txBody>
      </p:sp>
      <p:pic>
        <p:nvPicPr>
          <p:cNvPr id="57348" name="Content Placeholder 7" descr="hull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3" r="-6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Convex Hull</a:t>
            </a:r>
          </a:p>
        </p:txBody>
      </p:sp>
      <p:pic>
        <p:nvPicPr>
          <p:cNvPr id="59396" name="Content Placeholder 9" descr="hull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7" r="-2742"/>
          <a:stretch/>
        </p:blipFill>
        <p:spPr>
          <a:xfrm>
            <a:off x="923453" y="1935481"/>
            <a:ext cx="7382347" cy="4396600"/>
          </a:xfrm>
        </p:spPr>
      </p:pic>
    </p:spTree>
    <p:extLst>
      <p:ext uri="{BB962C8B-B14F-4D97-AF65-F5344CB8AC3E}">
        <p14:creationId xmlns:p14="http://schemas.microsoft.com/office/powerpoint/2010/main" val="42536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Convex Hull</a:t>
            </a:r>
          </a:p>
        </p:txBody>
      </p:sp>
      <p:pic>
        <p:nvPicPr>
          <p:cNvPr id="61444" name="Content Placeholder 7" descr="hull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8" r="-16418"/>
          <a:stretch>
            <a:fillRect/>
          </a:stretch>
        </p:blipFill>
        <p:spPr>
          <a:xfrm>
            <a:off x="914400" y="1935481"/>
            <a:ext cx="8229600" cy="4396600"/>
          </a:xfrm>
        </p:spPr>
      </p:pic>
    </p:spTree>
    <p:extLst>
      <p:ext uri="{BB962C8B-B14F-4D97-AF65-F5344CB8AC3E}">
        <p14:creationId xmlns:p14="http://schemas.microsoft.com/office/powerpoint/2010/main" val="31225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Hull</a:t>
            </a:r>
          </a:p>
        </p:txBody>
      </p:sp>
      <p:pic>
        <p:nvPicPr>
          <p:cNvPr id="63492" name="Content Placeholder 6" descr="hull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24" r="-34924"/>
          <a:stretch>
            <a:fillRect/>
          </a:stretch>
        </p:blipFill>
        <p:spPr>
          <a:xfrm>
            <a:off x="762000" y="1935482"/>
            <a:ext cx="8153400" cy="4396600"/>
          </a:xfrm>
        </p:spPr>
      </p:pic>
    </p:spTree>
    <p:extLst>
      <p:ext uri="{BB962C8B-B14F-4D97-AF65-F5344CB8AC3E}">
        <p14:creationId xmlns:p14="http://schemas.microsoft.com/office/powerpoint/2010/main" val="15047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10242" name="Picture 2" descr="C:\Users\admin\Documents\My Dropbox\NSS-2012 Blake-Micah\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2" y="2082006"/>
            <a:ext cx="2236788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cuments\My Dropbox\NSS-2012 Blake-Micah\SC_nois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4419600"/>
            <a:ext cx="2236787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cuments\My Dropbox\NSS-2012 Blake-Micah\FB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82006"/>
            <a:ext cx="2236788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cuments\My Dropbox\NSS-2012 Blake-Micah\FBP_nois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419600"/>
            <a:ext cx="2236788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187" y="3015732"/>
            <a:ext cx="10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Noise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353328"/>
            <a:ext cx="74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0773" y="1602945"/>
            <a:ext cx="15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Carving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352" y="1602945"/>
            <a:ext cx="257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Back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Scans</a:t>
            </a:r>
            <a:endParaRPr lang="en-US" dirty="0" smtClean="0"/>
          </a:p>
        </p:txBody>
      </p:sp>
      <p:pic>
        <p:nvPicPr>
          <p:cNvPr id="8194" name="Picture 2" descr="C:\Users\admin\Documents\My Dropbox\NSS-2012 Blake-Micah\Ped_FB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196807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cuments\My Dropbox\NSS-2012 Blake-Micah\Ped_S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r="8524"/>
          <a:stretch/>
        </p:blipFill>
        <p:spPr bwMode="auto">
          <a:xfrm>
            <a:off x="3150608" y="2286000"/>
            <a:ext cx="1770434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ocuments\My Dropbox\NSS-2012 Blake-Micah\Rat_S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t="31284" r="22893" b="6823"/>
          <a:stretch/>
        </p:blipFill>
        <p:spPr bwMode="auto">
          <a:xfrm>
            <a:off x="3118651" y="4495800"/>
            <a:ext cx="1834349" cy="21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ocuments\My Dropbox\NSS-2012 Blake-Micah\Rat_FBP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t="30030" r="17942"/>
          <a:stretch/>
        </p:blipFill>
        <p:spPr bwMode="auto">
          <a:xfrm>
            <a:off x="5334000" y="4495800"/>
            <a:ext cx="1977021" cy="21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9036" y="2865735"/>
            <a:ext cx="1101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Pediatric</a:t>
            </a:r>
          </a:p>
          <a:p>
            <a:r>
              <a:rPr lang="en-US" dirty="0" smtClean="0"/>
              <a:t>Head</a:t>
            </a:r>
          </a:p>
          <a:p>
            <a:r>
              <a:rPr lang="en-US" dirty="0" smtClean="0"/>
              <a:t>Phantom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1436" y="5374236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 Head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905000"/>
            <a:ext cx="15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Carving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905000"/>
            <a:ext cx="257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Back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rbel" pitchFamily="30" charset="0"/>
              </a:rPr>
              <a:t>Calculating Entry and Exit </a:t>
            </a:r>
            <a:r>
              <a:rPr lang="en-US" dirty="0" smtClean="0">
                <a:latin typeface="Corbel" pitchFamily="30" charset="0"/>
              </a:rPr>
              <a:t>Points</a:t>
            </a:r>
            <a:endParaRPr lang="en-US" dirty="0" smtClean="0"/>
          </a:p>
        </p:txBody>
      </p:sp>
      <p:pic>
        <p:nvPicPr>
          <p:cNvPr id="80900" name="Picture 13" descr="entry_ex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9580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657600" y="2667000"/>
            <a:ext cx="1752600" cy="22098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7600" y="3886200"/>
            <a:ext cx="152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7519" y="3240911"/>
            <a:ext cx="1250066" cy="787079"/>
          </a:xfrm>
          <a:custGeom>
            <a:avLst/>
            <a:gdLst>
              <a:gd name="connsiteX0" fmla="*/ 0 w 1250066"/>
              <a:gd name="connsiteY0" fmla="*/ 787079 h 787079"/>
              <a:gd name="connsiteX1" fmla="*/ 520861 w 1250066"/>
              <a:gd name="connsiteY1" fmla="*/ 671332 h 787079"/>
              <a:gd name="connsiteX2" fmla="*/ 787078 w 1250066"/>
              <a:gd name="connsiteY2" fmla="*/ 208345 h 787079"/>
              <a:gd name="connsiteX3" fmla="*/ 1250066 w 1250066"/>
              <a:gd name="connsiteY3" fmla="*/ 0 h 787079"/>
              <a:gd name="connsiteX4" fmla="*/ 1250066 w 1250066"/>
              <a:gd name="connsiteY4" fmla="*/ 0 h 78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066" h="787079">
                <a:moveTo>
                  <a:pt x="0" y="787079"/>
                </a:moveTo>
                <a:cubicBezTo>
                  <a:pt x="194840" y="777433"/>
                  <a:pt x="389681" y="767788"/>
                  <a:pt x="520861" y="671332"/>
                </a:cubicBezTo>
                <a:cubicBezTo>
                  <a:pt x="652041" y="574876"/>
                  <a:pt x="665544" y="320234"/>
                  <a:pt x="787078" y="208345"/>
                </a:cubicBezTo>
                <a:cubicBezTo>
                  <a:pt x="908612" y="96456"/>
                  <a:pt x="1250066" y="0"/>
                  <a:pt x="1250066" y="0"/>
                </a:cubicBezTo>
                <a:lnTo>
                  <a:pt x="125006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22876" y="3183038"/>
            <a:ext cx="1689904" cy="847607"/>
          </a:xfrm>
          <a:custGeom>
            <a:avLst/>
            <a:gdLst>
              <a:gd name="connsiteX0" fmla="*/ 0 w 1689904"/>
              <a:gd name="connsiteY0" fmla="*/ 844952 h 847607"/>
              <a:gd name="connsiteX1" fmla="*/ 567159 w 1689904"/>
              <a:gd name="connsiteY1" fmla="*/ 752354 h 847607"/>
              <a:gd name="connsiteX2" fmla="*/ 1250066 w 1689904"/>
              <a:gd name="connsiteY2" fmla="*/ 219919 h 847607"/>
              <a:gd name="connsiteX3" fmla="*/ 1689904 w 1689904"/>
              <a:gd name="connsiteY3" fmla="*/ 0 h 84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904" h="847607">
                <a:moveTo>
                  <a:pt x="0" y="844952"/>
                </a:moveTo>
                <a:cubicBezTo>
                  <a:pt x="179407" y="850739"/>
                  <a:pt x="358815" y="856526"/>
                  <a:pt x="567159" y="752354"/>
                </a:cubicBezTo>
                <a:cubicBezTo>
                  <a:pt x="775503" y="648182"/>
                  <a:pt x="1062942" y="345311"/>
                  <a:pt x="1250066" y="219919"/>
                </a:cubicBezTo>
                <a:cubicBezTo>
                  <a:pt x="1437190" y="94527"/>
                  <a:pt x="1563547" y="47263"/>
                  <a:pt x="168990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Protons?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2000" y="1828800"/>
            <a:ext cx="0" cy="441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6183517"/>
            <a:ext cx="6324600" cy="6488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769545" y="2246709"/>
            <a:ext cx="4943192" cy="3936808"/>
          </a:xfrm>
          <a:custGeom>
            <a:avLst/>
            <a:gdLst>
              <a:gd name="connsiteX0" fmla="*/ 0 w 4943192"/>
              <a:gd name="connsiteY0" fmla="*/ 3520348 h 3936808"/>
              <a:gd name="connsiteX1" fmla="*/ 2127564 w 4943192"/>
              <a:gd name="connsiteY1" fmla="*/ 3529402 h 3936808"/>
              <a:gd name="connsiteX2" fmla="*/ 3476530 w 4943192"/>
              <a:gd name="connsiteY2" fmla="*/ 3022408 h 3936808"/>
              <a:gd name="connsiteX3" fmla="*/ 4291342 w 4943192"/>
              <a:gd name="connsiteY3" fmla="*/ 1139287 h 3936808"/>
              <a:gd name="connsiteX4" fmla="*/ 4526732 w 4943192"/>
              <a:gd name="connsiteY4" fmla="*/ 52871 h 3936808"/>
              <a:gd name="connsiteX5" fmla="*/ 4599160 w 4943192"/>
              <a:gd name="connsiteY5" fmla="*/ 469331 h 3936808"/>
              <a:gd name="connsiteX6" fmla="*/ 4734962 w 4943192"/>
              <a:gd name="connsiteY6" fmla="*/ 3022408 h 3936808"/>
              <a:gd name="connsiteX7" fmla="*/ 4943192 w 4943192"/>
              <a:gd name="connsiteY7" fmla="*/ 3936808 h 393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192" h="3936808">
                <a:moveTo>
                  <a:pt x="0" y="3520348"/>
                </a:moveTo>
                <a:cubicBezTo>
                  <a:pt x="774071" y="3566370"/>
                  <a:pt x="1548142" y="3612392"/>
                  <a:pt x="2127564" y="3529402"/>
                </a:cubicBezTo>
                <a:cubicBezTo>
                  <a:pt x="2706986" y="3446412"/>
                  <a:pt x="3115900" y="3420760"/>
                  <a:pt x="3476530" y="3022408"/>
                </a:cubicBezTo>
                <a:cubicBezTo>
                  <a:pt x="3837160" y="2624056"/>
                  <a:pt x="4116308" y="1634210"/>
                  <a:pt x="4291342" y="1139287"/>
                </a:cubicBezTo>
                <a:cubicBezTo>
                  <a:pt x="4466376" y="644364"/>
                  <a:pt x="4475429" y="164530"/>
                  <a:pt x="4526732" y="52871"/>
                </a:cubicBezTo>
                <a:cubicBezTo>
                  <a:pt x="4578035" y="-58788"/>
                  <a:pt x="4564455" y="-25592"/>
                  <a:pt x="4599160" y="469331"/>
                </a:cubicBezTo>
                <a:cubicBezTo>
                  <a:pt x="4633865" y="964254"/>
                  <a:pt x="4677623" y="2444495"/>
                  <a:pt x="4734962" y="3022408"/>
                </a:cubicBezTo>
                <a:cubicBezTo>
                  <a:pt x="4792301" y="3600321"/>
                  <a:pt x="4867746" y="3768564"/>
                  <a:pt x="4943192" y="39368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7078" y="2269916"/>
            <a:ext cx="5555849" cy="3170185"/>
          </a:xfrm>
          <a:custGeom>
            <a:avLst/>
            <a:gdLst>
              <a:gd name="connsiteX0" fmla="*/ 0 w 5555849"/>
              <a:gd name="connsiteY0" fmla="*/ 1549730 h 3170185"/>
              <a:gd name="connsiteX1" fmla="*/ 439838 w 5555849"/>
              <a:gd name="connsiteY1" fmla="*/ 91319 h 3170185"/>
              <a:gd name="connsiteX2" fmla="*/ 1203768 w 5555849"/>
              <a:gd name="connsiteY2" fmla="*/ 322813 h 3170185"/>
              <a:gd name="connsiteX3" fmla="*/ 2615879 w 5555849"/>
              <a:gd name="connsiteY3" fmla="*/ 1711775 h 3170185"/>
              <a:gd name="connsiteX4" fmla="*/ 4282633 w 5555849"/>
              <a:gd name="connsiteY4" fmla="*/ 2834519 h 3170185"/>
              <a:gd name="connsiteX5" fmla="*/ 5555849 w 5555849"/>
              <a:gd name="connsiteY5" fmla="*/ 3170185 h 317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5849" h="3170185">
                <a:moveTo>
                  <a:pt x="0" y="1549730"/>
                </a:moveTo>
                <a:cubicBezTo>
                  <a:pt x="119605" y="922767"/>
                  <a:pt x="239210" y="295805"/>
                  <a:pt x="439838" y="91319"/>
                </a:cubicBezTo>
                <a:cubicBezTo>
                  <a:pt x="640466" y="-113167"/>
                  <a:pt x="841095" y="52737"/>
                  <a:pt x="1203768" y="322813"/>
                </a:cubicBezTo>
                <a:cubicBezTo>
                  <a:pt x="1566442" y="592889"/>
                  <a:pt x="2102735" y="1293157"/>
                  <a:pt x="2615879" y="1711775"/>
                </a:cubicBezTo>
                <a:cubicBezTo>
                  <a:pt x="3129023" y="2130393"/>
                  <a:pt x="3792638" y="2591451"/>
                  <a:pt x="4282633" y="2834519"/>
                </a:cubicBezTo>
                <a:cubicBezTo>
                  <a:pt x="4772628" y="3077587"/>
                  <a:pt x="5164238" y="3123886"/>
                  <a:pt x="5555849" y="31701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95" y="4317747"/>
            <a:ext cx="92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 %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2269916"/>
            <a:ext cx="18466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20574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6357" y="2426732"/>
            <a:ext cx="91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2611398"/>
            <a:ext cx="86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6260068"/>
            <a:ext cx="17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in Tissue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740780" y="2268638"/>
            <a:ext cx="2928395" cy="3946967"/>
          </a:xfrm>
          <a:custGeom>
            <a:avLst/>
            <a:gdLst>
              <a:gd name="connsiteX0" fmla="*/ 0 w 2928395"/>
              <a:gd name="connsiteY0" fmla="*/ 0 h 3946967"/>
              <a:gd name="connsiteX1" fmla="*/ 740779 w 2928395"/>
              <a:gd name="connsiteY1" fmla="*/ 127321 h 3946967"/>
              <a:gd name="connsiteX2" fmla="*/ 1273215 w 2928395"/>
              <a:gd name="connsiteY2" fmla="*/ 706056 h 3946967"/>
              <a:gd name="connsiteX3" fmla="*/ 1481559 w 2928395"/>
              <a:gd name="connsiteY3" fmla="*/ 1145894 h 3946967"/>
              <a:gd name="connsiteX4" fmla="*/ 1979271 w 2928395"/>
              <a:gd name="connsiteY4" fmla="*/ 2731625 h 3946967"/>
              <a:gd name="connsiteX5" fmla="*/ 2488557 w 2928395"/>
              <a:gd name="connsiteY5" fmla="*/ 3669175 h 3946967"/>
              <a:gd name="connsiteX6" fmla="*/ 2928395 w 2928395"/>
              <a:gd name="connsiteY6" fmla="*/ 3946967 h 3946967"/>
              <a:gd name="connsiteX7" fmla="*/ 2928395 w 2928395"/>
              <a:gd name="connsiteY7" fmla="*/ 3946967 h 394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395" h="3946967">
                <a:moveTo>
                  <a:pt x="0" y="0"/>
                </a:moveTo>
                <a:cubicBezTo>
                  <a:pt x="264288" y="4822"/>
                  <a:pt x="528577" y="9645"/>
                  <a:pt x="740779" y="127321"/>
                </a:cubicBezTo>
                <a:cubicBezTo>
                  <a:pt x="952982" y="244997"/>
                  <a:pt x="1149752" y="536294"/>
                  <a:pt x="1273215" y="706056"/>
                </a:cubicBezTo>
                <a:cubicBezTo>
                  <a:pt x="1396678" y="875818"/>
                  <a:pt x="1363883" y="808299"/>
                  <a:pt x="1481559" y="1145894"/>
                </a:cubicBezTo>
                <a:cubicBezTo>
                  <a:pt x="1599235" y="1483489"/>
                  <a:pt x="1811438" y="2311078"/>
                  <a:pt x="1979271" y="2731625"/>
                </a:cubicBezTo>
                <a:cubicBezTo>
                  <a:pt x="2147104" y="3152172"/>
                  <a:pt x="2330370" y="3466618"/>
                  <a:pt x="2488557" y="3669175"/>
                </a:cubicBezTo>
                <a:cubicBezTo>
                  <a:pt x="2646744" y="3871732"/>
                  <a:pt x="2928395" y="3946967"/>
                  <a:pt x="2928395" y="3946967"/>
                </a:cubicBezTo>
                <a:lnTo>
                  <a:pt x="2928395" y="3946967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67000" y="4502413"/>
            <a:ext cx="102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Flow</a:t>
            </a:r>
            <a:endParaRPr lang="en-US" dirty="0"/>
          </a:p>
        </p:txBody>
      </p:sp>
      <p:pic>
        <p:nvPicPr>
          <p:cNvPr id="5" name="Content Placeholder 4" descr="Data_Flow.eps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44772" r="-44772"/>
          <a:stretch>
            <a:fillRect/>
          </a:stretch>
        </p:blipFill>
        <p:spPr>
          <a:xfrm>
            <a:off x="-76200" y="914400"/>
            <a:ext cx="10837863" cy="5638800"/>
          </a:xfrm>
        </p:spPr>
      </p:pic>
      <p:sp>
        <p:nvSpPr>
          <p:cNvPr id="3" name="Rectangle 2"/>
          <p:cNvSpPr/>
          <p:nvPr/>
        </p:nvSpPr>
        <p:spPr>
          <a:xfrm>
            <a:off x="4267200" y="5181600"/>
            <a:ext cx="2590800" cy="1143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Likely Path (1)</a:t>
            </a:r>
            <a:endParaRPr lang="en-US" dirty="0"/>
          </a:p>
        </p:txBody>
      </p:sp>
      <p:pic>
        <p:nvPicPr>
          <p:cNvPr id="4" name="Picture 6" descr="reconstruction geometr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05000"/>
            <a:ext cx="8218488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849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</p:spPr>
        <p:txBody>
          <a:bodyPr/>
          <a:lstStyle/>
          <a:p>
            <a:r>
              <a:rPr lang="en-US" dirty="0" smtClean="0"/>
              <a:t>The Most Likely Path (2)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619125" y="1600200"/>
            <a:ext cx="7878763" cy="46386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79 flops / step</a:t>
            </a:r>
          </a:p>
          <a:p>
            <a:r>
              <a:rPr lang="en-US" dirty="0" smtClean="0"/>
              <a:t>Redundant calculations (Sigma/R)</a:t>
            </a:r>
          </a:p>
          <a:p>
            <a:pPr lvl="1"/>
            <a:r>
              <a:rPr lang="en-US" dirty="0" smtClean="0"/>
              <a:t>1600 possible (20.0 cm depth x 0.125 mm step)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8 </a:t>
            </a:r>
            <a:r>
              <a:rPr lang="en-US" dirty="0" smtClean="0"/>
              <a:t>-10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smtClean="0"/>
              <a:t>histories</a:t>
            </a:r>
          </a:p>
          <a:p>
            <a:r>
              <a:rPr lang="en-US" dirty="0" err="1" smtClean="0"/>
              <a:t>Precalculate</a:t>
            </a:r>
            <a:r>
              <a:rPr lang="en-US" dirty="0" smtClean="0"/>
              <a:t> all Sigma/R terms</a:t>
            </a:r>
          </a:p>
          <a:p>
            <a:endParaRPr lang="en-US" dirty="0" smtClean="0"/>
          </a:p>
          <a:p>
            <a:r>
              <a:rPr lang="en-US" dirty="0" smtClean="0"/>
              <a:t>7 flops/step</a:t>
            </a:r>
          </a:p>
        </p:txBody>
      </p:sp>
      <p:pic>
        <p:nvPicPr>
          <p:cNvPr id="6" name="Picture 10" descr="Picture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1676400"/>
            <a:ext cx="6743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 9.png"/>
          <p:cNvPicPr>
            <a:picLocks noChangeAspect="1"/>
          </p:cNvPicPr>
          <p:nvPr/>
        </p:nvPicPr>
        <p:blipFill>
          <a:blip r:embed="rId4"/>
          <a:srcRect t="67872" b="14255"/>
          <a:stretch>
            <a:fillRect/>
          </a:stretch>
        </p:blipFill>
        <p:spPr bwMode="auto">
          <a:xfrm>
            <a:off x="685800" y="4935264"/>
            <a:ext cx="7620000" cy="6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 4.png"/>
          <p:cNvPicPr>
            <a:picLocks noChangeAspect="1"/>
          </p:cNvPicPr>
          <p:nvPr/>
        </p:nvPicPr>
        <p:blipFill rotWithShape="1">
          <a:blip r:embed="rId3"/>
          <a:srcRect r="89330"/>
          <a:stretch/>
        </p:blipFill>
        <p:spPr bwMode="auto">
          <a:xfrm>
            <a:off x="762000" y="4969988"/>
            <a:ext cx="71955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oton_history_distributio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841" y="914400"/>
            <a:ext cx="834172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Proton Histories vs.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Sparse Sequential algorithm</a:t>
            </a:r>
          </a:p>
          <a:p>
            <a:pPr lvl="1"/>
            <a:r>
              <a:rPr lang="en-US" dirty="0" smtClean="0"/>
              <a:t>ART</a:t>
            </a:r>
            <a:endParaRPr lang="en-US" dirty="0" smtClean="0"/>
          </a:p>
          <a:p>
            <a:r>
              <a:rPr lang="en-US" dirty="0" smtClean="0"/>
              <a:t>Sparse </a:t>
            </a:r>
            <a:r>
              <a:rPr lang="en-US" dirty="0" smtClean="0"/>
              <a:t>Parallel algorithm</a:t>
            </a:r>
          </a:p>
          <a:p>
            <a:pPr lvl="1"/>
            <a:r>
              <a:rPr lang="en-US" dirty="0" smtClean="0"/>
              <a:t>Fully simultaneous algorithms</a:t>
            </a:r>
          </a:p>
          <a:p>
            <a:pPr lvl="2"/>
            <a:r>
              <a:rPr lang="en-US" dirty="0" err="1" smtClean="0"/>
              <a:t>Cimmino</a:t>
            </a:r>
            <a:r>
              <a:rPr lang="en-US" dirty="0" smtClean="0"/>
              <a:t>, CAV</a:t>
            </a:r>
          </a:p>
          <a:p>
            <a:pPr lvl="1"/>
            <a:r>
              <a:rPr lang="en-US" dirty="0" smtClean="0"/>
              <a:t>Block iterative</a:t>
            </a:r>
          </a:p>
          <a:p>
            <a:pPr lvl="2"/>
            <a:r>
              <a:rPr lang="en-US" dirty="0" smtClean="0"/>
              <a:t>BIP, BICAV, DROP, OS-SART</a:t>
            </a:r>
          </a:p>
          <a:p>
            <a:pPr lvl="1"/>
            <a:r>
              <a:rPr lang="en-US" dirty="0" smtClean="0"/>
              <a:t>String averaged</a:t>
            </a:r>
          </a:p>
          <a:p>
            <a:pPr lvl="2"/>
            <a:r>
              <a:rPr lang="en-US" dirty="0" smtClean="0"/>
              <a:t>SAP, </a:t>
            </a:r>
            <a:r>
              <a:rPr lang="en-US" dirty="0" smtClean="0"/>
              <a:t>CARP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95870" y="2019300"/>
            <a:ext cx="0" cy="4114800"/>
          </a:xfrm>
          <a:prstGeom prst="straightConnector1">
            <a:avLst/>
          </a:prstGeom>
          <a:ln w="19050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0451" y="5295900"/>
            <a:ext cx="5883349" cy="0"/>
          </a:xfrm>
          <a:prstGeom prst="straightConnector1">
            <a:avLst/>
          </a:prstGeom>
          <a:ln w="19050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57800" y="2590800"/>
            <a:ext cx="990600" cy="34290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43000" y="3619500"/>
            <a:ext cx="6400800" cy="5334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602125" y="1981200"/>
            <a:ext cx="3094075" cy="42291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495800" y="4343401"/>
            <a:ext cx="1828800" cy="1371599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24600" y="3733800"/>
            <a:ext cx="0" cy="622816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43600" y="3657600"/>
            <a:ext cx="381000" cy="762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86676" y="3733800"/>
            <a:ext cx="3937924" cy="1562102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395870" y="3657600"/>
            <a:ext cx="3547730" cy="1627704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395870" y="4343401"/>
            <a:ext cx="3928730" cy="952499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19200" y="2438400"/>
            <a:ext cx="6324600" cy="17907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219200" y="3467100"/>
            <a:ext cx="6030433" cy="12192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60874" y="2476500"/>
            <a:ext cx="2647507" cy="37338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395870" y="3276600"/>
            <a:ext cx="73542" cy="2019300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469412" y="2819400"/>
            <a:ext cx="121388" cy="4572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90800" y="2819400"/>
            <a:ext cx="335956" cy="15240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926756" y="4343401"/>
            <a:ext cx="1569044" cy="1371599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395870" y="2819400"/>
            <a:ext cx="194930" cy="2476500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69412" y="3490912"/>
            <a:ext cx="6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386676" y="4343400"/>
            <a:ext cx="540080" cy="941904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80338" y="4316968"/>
            <a:ext cx="73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386676" y="5285305"/>
            <a:ext cx="2109124" cy="429695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05200" y="5181600"/>
            <a:ext cx="73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4241338" y="4724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5107601" y="408688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343400" y="39169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713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Cimmino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95870" y="2019300"/>
            <a:ext cx="0" cy="411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0451" y="5295900"/>
            <a:ext cx="5883349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57800" y="2590800"/>
            <a:ext cx="990600" cy="3429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43000" y="3619500"/>
            <a:ext cx="640080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602125" y="1981200"/>
            <a:ext cx="3094075" cy="42291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19200" y="2438400"/>
            <a:ext cx="6324600" cy="17907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219200" y="3467100"/>
            <a:ext cx="6030433" cy="12192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60874" y="2476500"/>
            <a:ext cx="2647507" cy="37338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395870" y="3276600"/>
            <a:ext cx="73542" cy="2019300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28194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1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395870" y="3714750"/>
            <a:ext cx="1566530" cy="1570557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69412" y="2819400"/>
            <a:ext cx="121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69412" y="3333750"/>
            <a:ext cx="0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69412" y="3276600"/>
            <a:ext cx="171682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69412" y="3333750"/>
            <a:ext cx="2407388" cy="184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69412" y="2019300"/>
            <a:ext cx="2132713" cy="131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69412" y="3276600"/>
            <a:ext cx="3321788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471596" y="2027976"/>
            <a:ext cx="3322622" cy="3150606"/>
          </a:xfrm>
          <a:custGeom>
            <a:avLst/>
            <a:gdLst>
              <a:gd name="connsiteX0" fmla="*/ 117695 w 3322622"/>
              <a:gd name="connsiteY0" fmla="*/ 805759 h 3150606"/>
              <a:gd name="connsiteX1" fmla="*/ 2136618 w 3322622"/>
              <a:gd name="connsiteY1" fmla="*/ 0 h 3150606"/>
              <a:gd name="connsiteX2" fmla="*/ 3322622 w 3322622"/>
              <a:gd name="connsiteY2" fmla="*/ 2136618 h 3150606"/>
              <a:gd name="connsiteX3" fmla="*/ 2417275 w 3322622"/>
              <a:gd name="connsiteY3" fmla="*/ 3150606 h 3150606"/>
              <a:gd name="connsiteX4" fmla="*/ 162962 w 3322622"/>
              <a:gd name="connsiteY4" fmla="*/ 2372008 h 3150606"/>
              <a:gd name="connsiteX5" fmla="*/ 0 w 3322622"/>
              <a:gd name="connsiteY5" fmla="*/ 2018923 h 3150606"/>
              <a:gd name="connsiteX6" fmla="*/ 117695 w 3322622"/>
              <a:gd name="connsiteY6" fmla="*/ 805759 h 31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2622" h="3150606">
                <a:moveTo>
                  <a:pt x="117695" y="805759"/>
                </a:moveTo>
                <a:lnTo>
                  <a:pt x="2136618" y="0"/>
                </a:lnTo>
                <a:lnTo>
                  <a:pt x="3322622" y="2136618"/>
                </a:lnTo>
                <a:lnTo>
                  <a:pt x="2417275" y="3150606"/>
                </a:lnTo>
                <a:lnTo>
                  <a:pt x="162962" y="2372008"/>
                </a:lnTo>
                <a:lnTo>
                  <a:pt x="0" y="2018923"/>
                </a:lnTo>
                <a:lnTo>
                  <a:pt x="117695" y="805759"/>
                </a:lnTo>
                <a:close/>
              </a:path>
            </a:pathLst>
          </a:custGeom>
          <a:solidFill>
            <a:srgbClr val="C8E3FB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Iterative Projections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95870" y="2019300"/>
            <a:ext cx="0" cy="411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0451" y="5295900"/>
            <a:ext cx="5883349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219200" y="2438400"/>
            <a:ext cx="6324600" cy="179070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219200" y="3467100"/>
            <a:ext cx="6030433" cy="121920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60874" y="2476500"/>
            <a:ext cx="2647507" cy="373380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395870" y="3276600"/>
            <a:ext cx="73542" cy="2019300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469412" y="2819400"/>
            <a:ext cx="121388" cy="4572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469412" y="3333750"/>
            <a:ext cx="2635988" cy="148060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69412" y="3333750"/>
            <a:ext cx="289366" cy="100965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386676" y="3886200"/>
            <a:ext cx="889924" cy="1399106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589291" y="2824681"/>
            <a:ext cx="2534970" cy="2000816"/>
          </a:xfrm>
          <a:custGeom>
            <a:avLst/>
            <a:gdLst>
              <a:gd name="connsiteX0" fmla="*/ 0 w 2534970"/>
              <a:gd name="connsiteY0" fmla="*/ 0 h 2000816"/>
              <a:gd name="connsiteX1" fmla="*/ 0 w 2534970"/>
              <a:gd name="connsiteY1" fmla="*/ 0 h 2000816"/>
              <a:gd name="connsiteX2" fmla="*/ 190123 w 2534970"/>
              <a:gd name="connsiteY2" fmla="*/ 1539089 h 2000816"/>
              <a:gd name="connsiteX3" fmla="*/ 2534970 w 2534970"/>
              <a:gd name="connsiteY3" fmla="*/ 2000816 h 2000816"/>
              <a:gd name="connsiteX4" fmla="*/ 0 w 2534970"/>
              <a:gd name="connsiteY4" fmla="*/ 0 h 200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970" h="2000816">
                <a:moveTo>
                  <a:pt x="0" y="0"/>
                </a:moveTo>
                <a:lnTo>
                  <a:pt x="0" y="0"/>
                </a:lnTo>
                <a:lnTo>
                  <a:pt x="190123" y="1539089"/>
                </a:lnTo>
                <a:lnTo>
                  <a:pt x="2534970" y="2000816"/>
                </a:lnTo>
                <a:lnTo>
                  <a:pt x="0" y="0"/>
                </a:lnTo>
                <a:close/>
              </a:path>
            </a:pathLst>
          </a:custGeom>
          <a:solidFill>
            <a:srgbClr val="C8E3FB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69412" y="44010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91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Iterative Projections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95870" y="2019300"/>
            <a:ext cx="0" cy="411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0451" y="5295900"/>
            <a:ext cx="5883349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57800" y="2590800"/>
            <a:ext cx="990600" cy="3429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43000" y="3619500"/>
            <a:ext cx="640080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602125" y="1981200"/>
            <a:ext cx="3094075" cy="42291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19200" y="2438400"/>
            <a:ext cx="6324600" cy="179070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219200" y="3467100"/>
            <a:ext cx="6030433" cy="121920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60874" y="2476500"/>
            <a:ext cx="2647507" cy="373380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395870" y="3276600"/>
            <a:ext cx="73542" cy="201930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276600" y="3886200"/>
            <a:ext cx="1" cy="10263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76600" y="3886200"/>
            <a:ext cx="2400511" cy="69955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276600" y="2667000"/>
            <a:ext cx="1828800" cy="12192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386676" y="3886200"/>
            <a:ext cx="889924" cy="1399106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69412" y="44010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7" name="Freeform 16"/>
          <p:cNvSpPr/>
          <p:nvPr/>
        </p:nvSpPr>
        <p:spPr>
          <a:xfrm>
            <a:off x="3286408" y="2688879"/>
            <a:ext cx="2390115" cy="1892174"/>
          </a:xfrm>
          <a:custGeom>
            <a:avLst/>
            <a:gdLst>
              <a:gd name="connsiteX0" fmla="*/ 0 w 2390115"/>
              <a:gd name="connsiteY0" fmla="*/ 1294646 h 1892174"/>
              <a:gd name="connsiteX1" fmla="*/ 1810693 w 2390115"/>
              <a:gd name="connsiteY1" fmla="*/ 0 h 1892174"/>
              <a:gd name="connsiteX2" fmla="*/ 2390115 w 2390115"/>
              <a:gd name="connsiteY2" fmla="*/ 1892174 h 1892174"/>
              <a:gd name="connsiteX3" fmla="*/ 0 w 2390115"/>
              <a:gd name="connsiteY3" fmla="*/ 1294646 h 189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115" h="1892174">
                <a:moveTo>
                  <a:pt x="0" y="1294646"/>
                </a:moveTo>
                <a:lnTo>
                  <a:pt x="1810693" y="0"/>
                </a:lnTo>
                <a:lnTo>
                  <a:pt x="2390115" y="1892174"/>
                </a:lnTo>
                <a:lnTo>
                  <a:pt x="0" y="1294646"/>
                </a:lnTo>
                <a:close/>
              </a:path>
            </a:pathLst>
          </a:custGeom>
          <a:solidFill>
            <a:srgbClr val="C8E3FB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395870" y="3733800"/>
            <a:ext cx="2252330" cy="1551506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86408" y="458064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754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</a:t>
            </a:r>
            <a:r>
              <a:rPr lang="en-US" dirty="0" smtClean="0"/>
              <a:t>Averaged </a:t>
            </a:r>
            <a:r>
              <a:rPr lang="en-US" dirty="0" smtClean="0"/>
              <a:t>Projections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95870" y="2019300"/>
            <a:ext cx="0" cy="411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0451" y="5295900"/>
            <a:ext cx="5883349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57800" y="2590800"/>
            <a:ext cx="990600" cy="3429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43000" y="3619500"/>
            <a:ext cx="640080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602125" y="1981200"/>
            <a:ext cx="3094075" cy="42291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19200" y="2438400"/>
            <a:ext cx="6324600" cy="17907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219200" y="3467100"/>
            <a:ext cx="6030433" cy="12192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60874" y="2476500"/>
            <a:ext cx="2647507" cy="373380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395870" y="3276600"/>
            <a:ext cx="73542" cy="2019300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12335" y="36195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3516209" y="4501634"/>
            <a:ext cx="6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469412" y="3276600"/>
            <a:ext cx="2559788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2469412" y="2819400"/>
            <a:ext cx="121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590800" y="2819400"/>
            <a:ext cx="34290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469412" y="3276600"/>
            <a:ext cx="273788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2743200" y="289560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4953000" y="3848100"/>
            <a:ext cx="762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 100"/>
          <p:cNvSpPr/>
          <p:nvPr/>
        </p:nvSpPr>
        <p:spPr>
          <a:xfrm>
            <a:off x="4961299" y="2906162"/>
            <a:ext cx="1041149" cy="950614"/>
          </a:xfrm>
          <a:custGeom>
            <a:avLst/>
            <a:gdLst>
              <a:gd name="connsiteX0" fmla="*/ 307818 w 1041149"/>
              <a:gd name="connsiteY0" fmla="*/ 0 h 950614"/>
              <a:gd name="connsiteX1" fmla="*/ 307818 w 1041149"/>
              <a:gd name="connsiteY1" fmla="*/ 0 h 950614"/>
              <a:gd name="connsiteX2" fmla="*/ 0 w 1041149"/>
              <a:gd name="connsiteY2" fmla="*/ 950614 h 950614"/>
              <a:gd name="connsiteX3" fmla="*/ 1041149 w 1041149"/>
              <a:gd name="connsiteY3" fmla="*/ 552262 h 950614"/>
              <a:gd name="connsiteX4" fmla="*/ 307818 w 1041149"/>
              <a:gd name="connsiteY4" fmla="*/ 0 h 95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149" h="950614">
                <a:moveTo>
                  <a:pt x="307818" y="0"/>
                </a:moveTo>
                <a:lnTo>
                  <a:pt x="307818" y="0"/>
                </a:lnTo>
                <a:lnTo>
                  <a:pt x="0" y="950614"/>
                </a:lnTo>
                <a:lnTo>
                  <a:pt x="1041149" y="552262"/>
                </a:lnTo>
                <a:lnTo>
                  <a:pt x="307818" y="0"/>
                </a:lnTo>
                <a:close/>
              </a:path>
            </a:pathLst>
          </a:custGeom>
          <a:solidFill>
            <a:srgbClr val="C8E3FB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395870" y="3467100"/>
            <a:ext cx="3014330" cy="1828801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pCT</a:t>
            </a:r>
            <a:r>
              <a:rPr lang="en-US" dirty="0" smtClean="0"/>
              <a:t> Scanner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2061482"/>
            <a:ext cx="7391400" cy="4567918"/>
            <a:chOff x="2133600" y="1905000"/>
            <a:chExt cx="5334000" cy="3176587"/>
          </a:xfrm>
        </p:grpSpPr>
        <p:pic>
          <p:nvPicPr>
            <p:cNvPr id="13" name="Picture 6" descr="pCT princi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2889250"/>
              <a:ext cx="5334000" cy="211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0800000">
              <a:off x="3429000" y="2057400"/>
              <a:ext cx="1600200" cy="1143000"/>
            </a:xfrm>
            <a:prstGeom prst="curvedLeftArrow">
              <a:avLst>
                <a:gd name="adj1" fmla="val 20000"/>
                <a:gd name="adj2" fmla="val 40000"/>
                <a:gd name="adj3" fmla="val 4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4267200" y="19050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4267200" y="3176587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67200" y="3352800"/>
              <a:ext cx="990600" cy="1219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1400" y="3657600"/>
              <a:ext cx="838200" cy="9906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/>
          </p:nvSpPr>
          <p:spPr>
            <a:xfrm>
              <a:off x="3581400" y="3276600"/>
              <a:ext cx="1524000" cy="381000"/>
            </a:xfrm>
            <a:prstGeom prst="parallelogram">
              <a:avLst>
                <a:gd name="adj" fmla="val 182168"/>
              </a:avLst>
            </a:prstGeom>
            <a:solidFill>
              <a:schemeClr val="accent1">
                <a:alpha val="50000"/>
              </a:scheme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ttp://news.ucsc.edu/2011/05/images/proton-ct-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5048" y="1157120"/>
            <a:ext cx="3718662" cy="27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5450" y="531812"/>
            <a:ext cx="82296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BIP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40136"/>
              </p:ext>
            </p:extLst>
          </p:nvPr>
        </p:nvGraphicFramePr>
        <p:xfrm>
          <a:off x="87313" y="1719263"/>
          <a:ext cx="8275637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4" imgW="2286000" imgH="571320" progId="Equation.3">
                  <p:embed/>
                </p:oleObj>
              </mc:Choice>
              <mc:Fallback>
                <p:oleObj name="Equation" r:id="rId4" imgW="22860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1719263"/>
                        <a:ext cx="8275637" cy="1930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74638" y="3940175"/>
          <a:ext cx="4316412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r:id="rId6" imgW="1557000" imgH="929160" progId="">
                  <p:embed/>
                </p:oleObj>
              </mc:Choice>
              <mc:Fallback>
                <p:oleObj r:id="rId6" imgW="1557000" imgH="929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3940175"/>
                        <a:ext cx="4316412" cy="2460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612219" y="3768109"/>
            <a:ext cx="0" cy="2857500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76800" y="5787409"/>
            <a:ext cx="3300533" cy="0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76933" y="3768109"/>
            <a:ext cx="2566867" cy="125961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12219" y="5515196"/>
            <a:ext cx="1245781" cy="272214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260366" y="4397914"/>
            <a:ext cx="597634" cy="111728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74274" y="518160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612219" y="4956555"/>
            <a:ext cx="1289864" cy="830858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89222" y="504086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k+1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4191000" y="63246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527066" y="3920509"/>
            <a:ext cx="1702534" cy="1436776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858000" y="4800600"/>
            <a:ext cx="685800" cy="714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60366" y="4397914"/>
            <a:ext cx="1283434" cy="402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477000" y="4800600"/>
            <a:ext cx="819150" cy="240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7" name="Straight Connector 8196"/>
          <p:cNvCxnSpPr/>
          <p:nvPr/>
        </p:nvCxnSpPr>
        <p:spPr>
          <a:xfrm flipH="1">
            <a:off x="6886575" y="4599257"/>
            <a:ext cx="15508" cy="915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27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3047293"/>
            <a:ext cx="4495800" cy="3505907"/>
            <a:chOff x="457200" y="3047293"/>
            <a:chExt cx="4495800" cy="3505907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047293"/>
              <a:ext cx="4495800" cy="175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795130"/>
              <a:ext cx="4495800" cy="175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681" y="990600"/>
            <a:ext cx="33387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600200"/>
            <a:ext cx="1553672" cy="118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114800" y="3048000"/>
            <a:ext cx="5334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24475" y="1666875"/>
            <a:ext cx="361950" cy="1047750"/>
          </a:xfrm>
          <a:custGeom>
            <a:avLst/>
            <a:gdLst>
              <a:gd name="connsiteX0" fmla="*/ 0 w 361950"/>
              <a:gd name="connsiteY0" fmla="*/ 0 h 1047750"/>
              <a:gd name="connsiteX1" fmla="*/ 361950 w 361950"/>
              <a:gd name="connsiteY1" fmla="*/ 428625 h 1047750"/>
              <a:gd name="connsiteX2" fmla="*/ 357188 w 361950"/>
              <a:gd name="connsiteY2" fmla="*/ 709613 h 1047750"/>
              <a:gd name="connsiteX3" fmla="*/ 4763 w 361950"/>
              <a:gd name="connsiteY3" fmla="*/ 1047750 h 1047750"/>
              <a:gd name="connsiteX4" fmla="*/ 0 w 361950"/>
              <a:gd name="connsiteY4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1047750">
                <a:moveTo>
                  <a:pt x="0" y="0"/>
                </a:moveTo>
                <a:lnTo>
                  <a:pt x="361950" y="428625"/>
                </a:lnTo>
                <a:cubicBezTo>
                  <a:pt x="360363" y="522288"/>
                  <a:pt x="358775" y="615950"/>
                  <a:pt x="357188" y="709613"/>
                </a:cubicBezTo>
                <a:lnTo>
                  <a:pt x="4763" y="1047750"/>
                </a:lnTo>
                <a:cubicBezTo>
                  <a:pt x="3175" y="698500"/>
                  <a:pt x="1588" y="349250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10200" y="2819400"/>
            <a:ext cx="166481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stCxn id="16" idx="0"/>
            <a:endCxn id="23556" idx="1"/>
          </p:cNvCxnSpPr>
          <p:nvPr/>
        </p:nvCxnSpPr>
        <p:spPr>
          <a:xfrm rot="16200000" flipH="1">
            <a:off x="4864790" y="2564710"/>
            <a:ext cx="228600" cy="1195181"/>
          </a:xfrm>
          <a:prstGeom prst="bentConnector4">
            <a:avLst>
              <a:gd name="adj1" fmla="val -100000"/>
              <a:gd name="adj2" fmla="val 61157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5334000" y="2133600"/>
            <a:ext cx="352425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5"/>
          <a:srcRect l="26406" t="23041" r="71750" b="50000"/>
          <a:stretch/>
        </p:blipFill>
        <p:spPr bwMode="auto">
          <a:xfrm>
            <a:off x="5603081" y="2786980"/>
            <a:ext cx="73922" cy="12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8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5450" y="327926"/>
            <a:ext cx="82296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Iteration</a:t>
            </a:r>
            <a:endParaRPr lang="en-US" sz="28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362200"/>
            <a:ext cx="1295400" cy="2971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362200"/>
            <a:ext cx="76200" cy="2971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9569" y="3431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81200"/>
            <a:ext cx="281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-   A                      x   =    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098576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2955288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2650488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2345688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3880366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3575566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3264127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4793776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4488976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184176"/>
            <a:ext cx="1752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07081" y="2376836"/>
            <a:ext cx="45719" cy="2971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6600" y="5113212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82538" y="2969924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82538" y="2665124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9569" y="2360324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79569" y="3895002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9569" y="3590202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76600" y="3285402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9569" y="4808412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9569" y="4503612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76600" y="4198812"/>
            <a:ext cx="79169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191000" y="1828800"/>
            <a:ext cx="0" cy="4038600"/>
          </a:xfrm>
          <a:prstGeom prst="line">
            <a:avLst/>
          </a:prstGeom>
          <a:ln w="1143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43295" y="1447800"/>
            <a:ext cx="20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Residual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57600" y="1447800"/>
            <a:ext cx="13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Blocks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67400" y="144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x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796363" y="2377149"/>
            <a:ext cx="82632" cy="12837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6200000">
            <a:off x="6400800" y="1538636"/>
            <a:ext cx="1295400" cy="2971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43200" y="2360324"/>
            <a:ext cx="82632" cy="12837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763000" y="2362200"/>
            <a:ext cx="45719" cy="2971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62600" y="2360324"/>
            <a:ext cx="3002478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665124"/>
            <a:ext cx="3002478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56786" y="2955288"/>
            <a:ext cx="3002478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62600" y="3271858"/>
            <a:ext cx="3002478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562600" y="3566389"/>
            <a:ext cx="3002478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92126" y="2362862"/>
            <a:ext cx="91106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792126" y="2667662"/>
            <a:ext cx="91106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86312" y="2957826"/>
            <a:ext cx="91106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792126" y="3274396"/>
            <a:ext cx="91106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92126" y="3568927"/>
            <a:ext cx="91106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2360324"/>
            <a:ext cx="82632" cy="688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796363" y="1905000"/>
            <a:ext cx="422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+= c A</a:t>
            </a:r>
            <a:r>
              <a:rPr lang="en-US" baseline="30000" dirty="0" smtClean="0"/>
              <a:t>T</a:t>
            </a:r>
            <a:r>
              <a:rPr lang="en-US" dirty="0" smtClean="0"/>
              <a:t>                                                 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5450" y="327926"/>
            <a:ext cx="82296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Summing In Inner Product</a:t>
            </a:r>
            <a:endParaRPr lang="en-US" sz="28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9725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90725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250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62250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52775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3775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24300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05300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95825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76825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67350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48350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38875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19875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10400" y="1981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19200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09725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90725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81250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762250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152775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33775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3924300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22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4305300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95825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76825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67350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48350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238875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19875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10400" y="29718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19200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1609725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1990725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32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381250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36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2762250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152775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533775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924300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305300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695825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076825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67350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848350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38875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619875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10400" y="38862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3" idx="2"/>
            <a:endCxn id="27" idx="0"/>
          </p:cNvCxnSpPr>
          <p:nvPr/>
        </p:nvCxnSpPr>
        <p:spPr>
          <a:xfrm>
            <a:off x="1409700" y="2362200"/>
            <a:ext cx="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1" idx="2"/>
            <a:endCxn id="27" idx="0"/>
          </p:cNvCxnSpPr>
          <p:nvPr/>
        </p:nvCxnSpPr>
        <p:spPr>
          <a:xfrm rot="5400000">
            <a:off x="2647950" y="1123950"/>
            <a:ext cx="609600" cy="3086100"/>
          </a:xfrm>
          <a:prstGeom prst="bentConnector3">
            <a:avLst>
              <a:gd name="adj1" fmla="val 10938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" idx="2"/>
            <a:endCxn id="28" idx="0"/>
          </p:cNvCxnSpPr>
          <p:nvPr/>
        </p:nvCxnSpPr>
        <p:spPr>
          <a:xfrm>
            <a:off x="1800225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2" idx="2"/>
            <a:endCxn id="28" idx="0"/>
          </p:cNvCxnSpPr>
          <p:nvPr/>
        </p:nvCxnSpPr>
        <p:spPr>
          <a:xfrm rot="5400000">
            <a:off x="3038475" y="1123950"/>
            <a:ext cx="609600" cy="3086100"/>
          </a:xfrm>
          <a:prstGeom prst="bentConnector3">
            <a:avLst>
              <a:gd name="adj1" fmla="val 218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2"/>
            <a:endCxn id="29" idx="0"/>
          </p:cNvCxnSpPr>
          <p:nvPr/>
        </p:nvCxnSpPr>
        <p:spPr>
          <a:xfrm>
            <a:off x="2181225" y="2362200"/>
            <a:ext cx="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3" idx="2"/>
            <a:endCxn id="29" idx="0"/>
          </p:cNvCxnSpPr>
          <p:nvPr/>
        </p:nvCxnSpPr>
        <p:spPr>
          <a:xfrm rot="5400000">
            <a:off x="3419475" y="1123950"/>
            <a:ext cx="609600" cy="3086100"/>
          </a:xfrm>
          <a:prstGeom prst="bentConnector3">
            <a:avLst>
              <a:gd name="adj1" fmla="val 3125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0" idx="0"/>
          </p:cNvCxnSpPr>
          <p:nvPr/>
        </p:nvCxnSpPr>
        <p:spPr>
          <a:xfrm>
            <a:off x="257175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4" idx="2"/>
            <a:endCxn id="30" idx="0"/>
          </p:cNvCxnSpPr>
          <p:nvPr/>
        </p:nvCxnSpPr>
        <p:spPr>
          <a:xfrm rot="5400000">
            <a:off x="3810000" y="1123950"/>
            <a:ext cx="609600" cy="3086100"/>
          </a:xfrm>
          <a:prstGeom prst="bentConnector3">
            <a:avLst>
              <a:gd name="adj1" fmla="val 406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" idx="2"/>
            <a:endCxn id="31" idx="0"/>
          </p:cNvCxnSpPr>
          <p:nvPr/>
        </p:nvCxnSpPr>
        <p:spPr>
          <a:xfrm>
            <a:off x="2952750" y="2362200"/>
            <a:ext cx="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15" idx="2"/>
            <a:endCxn id="31" idx="0"/>
          </p:cNvCxnSpPr>
          <p:nvPr/>
        </p:nvCxnSpPr>
        <p:spPr>
          <a:xfrm rot="5400000">
            <a:off x="4191000" y="1123950"/>
            <a:ext cx="609600" cy="3086100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" idx="2"/>
            <a:endCxn id="32" idx="0"/>
          </p:cNvCxnSpPr>
          <p:nvPr/>
        </p:nvCxnSpPr>
        <p:spPr>
          <a:xfrm>
            <a:off x="3343275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6" idx="2"/>
            <a:endCxn id="32" idx="0"/>
          </p:cNvCxnSpPr>
          <p:nvPr/>
        </p:nvCxnSpPr>
        <p:spPr>
          <a:xfrm rot="5400000">
            <a:off x="4581525" y="1123950"/>
            <a:ext cx="609600" cy="3086100"/>
          </a:xfrm>
          <a:prstGeom prst="bentConnector3">
            <a:avLst>
              <a:gd name="adj1" fmla="val 593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9" idx="2"/>
            <a:endCxn id="33" idx="0"/>
          </p:cNvCxnSpPr>
          <p:nvPr/>
        </p:nvCxnSpPr>
        <p:spPr>
          <a:xfrm>
            <a:off x="3724275" y="2362200"/>
            <a:ext cx="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7" idx="2"/>
            <a:endCxn id="33" idx="0"/>
          </p:cNvCxnSpPr>
          <p:nvPr/>
        </p:nvCxnSpPr>
        <p:spPr>
          <a:xfrm rot="5400000">
            <a:off x="4962525" y="1123950"/>
            <a:ext cx="609600" cy="3086100"/>
          </a:xfrm>
          <a:prstGeom prst="bentConnector3">
            <a:avLst>
              <a:gd name="adj1" fmla="val 67188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2"/>
            <a:endCxn id="34" idx="0"/>
          </p:cNvCxnSpPr>
          <p:nvPr/>
        </p:nvCxnSpPr>
        <p:spPr>
          <a:xfrm>
            <a:off x="41148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18" idx="2"/>
            <a:endCxn id="34" idx="0"/>
          </p:cNvCxnSpPr>
          <p:nvPr/>
        </p:nvCxnSpPr>
        <p:spPr>
          <a:xfrm rot="5400000">
            <a:off x="5353050" y="1123950"/>
            <a:ext cx="609600" cy="3086100"/>
          </a:xfrm>
          <a:prstGeom prst="bentConnector3">
            <a:avLst>
              <a:gd name="adj1" fmla="val 796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27" idx="2"/>
            <a:endCxn id="43" idx="0"/>
          </p:cNvCxnSpPr>
          <p:nvPr/>
        </p:nvCxnSpPr>
        <p:spPr>
          <a:xfrm>
            <a:off x="1409700" y="3352800"/>
            <a:ext cx="0" cy="533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28" idx="2"/>
            <a:endCxn id="44" idx="0"/>
          </p:cNvCxnSpPr>
          <p:nvPr/>
        </p:nvCxnSpPr>
        <p:spPr>
          <a:xfrm>
            <a:off x="1800225" y="3352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29" idx="2"/>
            <a:endCxn id="45" idx="0"/>
          </p:cNvCxnSpPr>
          <p:nvPr/>
        </p:nvCxnSpPr>
        <p:spPr>
          <a:xfrm>
            <a:off x="2181225" y="3352800"/>
            <a:ext cx="0" cy="533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30" idx="2"/>
            <a:endCxn id="46" idx="0"/>
          </p:cNvCxnSpPr>
          <p:nvPr/>
        </p:nvCxnSpPr>
        <p:spPr>
          <a:xfrm>
            <a:off x="2571750" y="3352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31" idx="2"/>
            <a:endCxn id="43" idx="0"/>
          </p:cNvCxnSpPr>
          <p:nvPr/>
        </p:nvCxnSpPr>
        <p:spPr>
          <a:xfrm rot="5400000">
            <a:off x="1914525" y="2847975"/>
            <a:ext cx="533400" cy="1543050"/>
          </a:xfrm>
          <a:prstGeom prst="bentConnector3">
            <a:avLst>
              <a:gd name="adj1" fmla="val 19643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32" idx="2"/>
            <a:endCxn id="44" idx="0"/>
          </p:cNvCxnSpPr>
          <p:nvPr/>
        </p:nvCxnSpPr>
        <p:spPr>
          <a:xfrm rot="5400000">
            <a:off x="2305050" y="2847975"/>
            <a:ext cx="533400" cy="1543050"/>
          </a:xfrm>
          <a:prstGeom prst="bentConnector3">
            <a:avLst>
              <a:gd name="adj1" fmla="val 392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33" idx="2"/>
            <a:endCxn id="45" idx="0"/>
          </p:cNvCxnSpPr>
          <p:nvPr/>
        </p:nvCxnSpPr>
        <p:spPr>
          <a:xfrm rot="5400000">
            <a:off x="2686050" y="2847975"/>
            <a:ext cx="533400" cy="1543050"/>
          </a:xfrm>
          <a:prstGeom prst="bentConnector3">
            <a:avLst>
              <a:gd name="adj1" fmla="val 57143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34" idx="2"/>
            <a:endCxn id="46" idx="0"/>
          </p:cNvCxnSpPr>
          <p:nvPr/>
        </p:nvCxnSpPr>
        <p:spPr>
          <a:xfrm rot="5400000">
            <a:off x="3076575" y="2847975"/>
            <a:ext cx="533400" cy="1543050"/>
          </a:xfrm>
          <a:prstGeom prst="bentConnector3">
            <a:avLst>
              <a:gd name="adj1" fmla="val 696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1219200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56</a:t>
            </a:r>
            <a:endParaRPr lang="en-US" sz="1400" dirty="0"/>
          </a:p>
        </p:txBody>
      </p:sp>
      <p:sp>
        <p:nvSpPr>
          <p:cNvPr id="156" name="Rectangle 155"/>
          <p:cNvSpPr/>
          <p:nvPr/>
        </p:nvSpPr>
        <p:spPr>
          <a:xfrm>
            <a:off x="1609725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64</a:t>
            </a:r>
            <a:endParaRPr lang="en-US" sz="1400" dirty="0"/>
          </a:p>
        </p:txBody>
      </p:sp>
      <p:sp>
        <p:nvSpPr>
          <p:cNvPr id="157" name="Rectangle 156"/>
          <p:cNvSpPr/>
          <p:nvPr/>
        </p:nvSpPr>
        <p:spPr>
          <a:xfrm>
            <a:off x="1990725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381250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762250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152775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533775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924300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305300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695825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076825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5467350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5848350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238875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6619875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>
            <a:stCxn id="43" idx="2"/>
            <a:endCxn id="155" idx="0"/>
          </p:cNvCxnSpPr>
          <p:nvPr/>
        </p:nvCxnSpPr>
        <p:spPr>
          <a:xfrm>
            <a:off x="1409700" y="4267200"/>
            <a:ext cx="0" cy="533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44" idx="2"/>
            <a:endCxn id="156" idx="0"/>
          </p:cNvCxnSpPr>
          <p:nvPr/>
        </p:nvCxnSpPr>
        <p:spPr>
          <a:xfrm>
            <a:off x="1800225" y="4267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/>
          <p:cNvCxnSpPr>
            <a:stCxn id="45" idx="2"/>
            <a:endCxn id="155" idx="0"/>
          </p:cNvCxnSpPr>
          <p:nvPr/>
        </p:nvCxnSpPr>
        <p:spPr>
          <a:xfrm rot="5400000">
            <a:off x="1528763" y="4148138"/>
            <a:ext cx="533400" cy="771525"/>
          </a:xfrm>
          <a:prstGeom prst="bentConnector3">
            <a:avLst>
              <a:gd name="adj1" fmla="val 35715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stCxn id="46" idx="2"/>
            <a:endCxn id="156" idx="0"/>
          </p:cNvCxnSpPr>
          <p:nvPr/>
        </p:nvCxnSpPr>
        <p:spPr>
          <a:xfrm rot="5400000">
            <a:off x="1919288" y="4148138"/>
            <a:ext cx="533400" cy="771525"/>
          </a:xfrm>
          <a:prstGeom prst="bentConnector3">
            <a:avLst>
              <a:gd name="adj1" fmla="val 625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1219200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120</a:t>
            </a:r>
            <a:endParaRPr lang="en-US" sz="1100" dirty="0"/>
          </a:p>
        </p:txBody>
      </p:sp>
      <p:sp>
        <p:nvSpPr>
          <p:cNvPr id="186" name="Rectangle 185"/>
          <p:cNvSpPr/>
          <p:nvPr/>
        </p:nvSpPr>
        <p:spPr>
          <a:xfrm>
            <a:off x="1609725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990725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2381250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762250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3152775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3533775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924300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305300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695825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5076825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5467350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5848350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238875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619875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7010400" y="571500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/>
          <p:cNvCxnSpPr>
            <a:endCxn id="185" idx="0"/>
          </p:cNvCxnSpPr>
          <p:nvPr/>
        </p:nvCxnSpPr>
        <p:spPr>
          <a:xfrm>
            <a:off x="1409700" y="5181600"/>
            <a:ext cx="0" cy="533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>
            <a:stCxn id="156" idx="2"/>
            <a:endCxn id="185" idx="0"/>
          </p:cNvCxnSpPr>
          <p:nvPr/>
        </p:nvCxnSpPr>
        <p:spPr>
          <a:xfrm rot="5400000">
            <a:off x="1338263" y="5253038"/>
            <a:ext cx="533400" cy="390525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5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ocuments\My Dropbox\job search 2011-12\Baylor2012\Fig6Top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21146"/>
          <a:stretch/>
        </p:blipFill>
        <p:spPr bwMode="auto">
          <a:xfrm>
            <a:off x="114302" y="1416546"/>
            <a:ext cx="478615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cuments\My Dropbox\job search 2011-12\Baylor2012\Fig6Bot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6" b="20640"/>
          <a:stretch/>
        </p:blipFill>
        <p:spPr bwMode="auto">
          <a:xfrm>
            <a:off x="76200" y="4054510"/>
            <a:ext cx="4786153" cy="24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5450" y="327926"/>
            <a:ext cx="82296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SAP Number of Histories</a:t>
            </a:r>
            <a:endParaRPr lang="en-US" sz="28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47214"/>
            <a:ext cx="168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Protons=voxels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327" y="6483845"/>
            <a:ext cx="19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Protons=10 voxels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1042586"/>
            <a:ext cx="184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Protons=5 voxels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8485" y="6488668"/>
            <a:ext cx="19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Protons=20 voxels</a:t>
            </a:r>
            <a:endParaRPr lang="en-US" dirty="0"/>
          </a:p>
        </p:txBody>
      </p:sp>
      <p:pic>
        <p:nvPicPr>
          <p:cNvPr id="13316" name="Picture 4" descr="C:\Users\admin\Documents\My Dropbox\job search 2011-12\Baylor2012\lpprot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01" y="1411918"/>
            <a:ext cx="4419399" cy="50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450" y="327926"/>
            <a:ext cx="82296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SAP Relaxation Parameter</a:t>
            </a:r>
            <a:endParaRPr lang="en-US" sz="28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8774" y="118693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0047" y="11869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8175" y="648182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0047" y="648182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10767" r="3580" b="20506"/>
          <a:stretch/>
        </p:blipFill>
        <p:spPr bwMode="auto">
          <a:xfrm>
            <a:off x="425449" y="1447800"/>
            <a:ext cx="4412285" cy="240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7597" r="7973" b="5001"/>
          <a:stretch/>
        </p:blipFill>
        <p:spPr bwMode="auto">
          <a:xfrm>
            <a:off x="4953000" y="1479102"/>
            <a:ext cx="4217757" cy="484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10629" r="1966" b="20861"/>
          <a:stretch/>
        </p:blipFill>
        <p:spPr bwMode="auto">
          <a:xfrm>
            <a:off x="425448" y="4020313"/>
            <a:ext cx="4412285" cy="24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</p:spPr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619125" y="1600200"/>
            <a:ext cx="7878763" cy="4638675"/>
          </a:xfrm>
        </p:spPr>
        <p:txBody>
          <a:bodyPr>
            <a:normAutofit/>
          </a:bodyPr>
          <a:lstStyle/>
          <a:p>
            <a:r>
              <a:rPr lang="en-US" dirty="0" smtClean="0"/>
              <a:t>A simple convex hull calculation is fast and precise</a:t>
            </a:r>
          </a:p>
          <a:p>
            <a:r>
              <a:rPr lang="en-US" dirty="0" smtClean="0"/>
              <a:t>GPGPU acceleration </a:t>
            </a:r>
            <a:r>
              <a:rPr lang="en-US" dirty="0" smtClean="0"/>
              <a:t>yields </a:t>
            </a:r>
            <a:r>
              <a:rPr lang="en-US" dirty="0" smtClean="0"/>
              <a:t>a </a:t>
            </a:r>
            <a:r>
              <a:rPr lang="en-US" dirty="0" smtClean="0"/>
              <a:t>three order </a:t>
            </a:r>
            <a:r>
              <a:rPr lang="en-US" dirty="0" smtClean="0"/>
              <a:t>of magnitude increase in speed</a:t>
            </a:r>
          </a:p>
          <a:p>
            <a:r>
              <a:rPr lang="en-US" dirty="0" smtClean="0"/>
              <a:t>Pre-calculating  and binning yields </a:t>
            </a:r>
            <a:r>
              <a:rPr lang="en-US" dirty="0" smtClean="0"/>
              <a:t>a two order of magnitude increase in </a:t>
            </a:r>
            <a:r>
              <a:rPr lang="en-US" dirty="0" smtClean="0"/>
              <a:t>speed</a:t>
            </a:r>
          </a:p>
          <a:p>
            <a:r>
              <a:rPr lang="en-US" dirty="0" smtClean="0"/>
              <a:t>SAP gives good convergence and image quality</a:t>
            </a:r>
          </a:p>
          <a:p>
            <a:r>
              <a:rPr lang="en-US" dirty="0" smtClean="0"/>
              <a:t>2D  (single machine) 12 hours to a few seconds</a:t>
            </a:r>
          </a:p>
          <a:p>
            <a:r>
              <a:rPr lang="en-US" dirty="0" smtClean="0"/>
              <a:t>3D (cluster) day to under 30 minutes</a:t>
            </a:r>
          </a:p>
          <a:p>
            <a:r>
              <a:rPr lang="en-US" dirty="0" smtClean="0"/>
              <a:t>More to do…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27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ata_Flow.eps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44772" r="-44772"/>
          <a:stretch>
            <a:fillRect/>
          </a:stretch>
        </p:blipFill>
        <p:spPr>
          <a:xfrm>
            <a:off x="-26773" y="914400"/>
            <a:ext cx="10837863" cy="56388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Discretized </a:t>
            </a:r>
            <a:r>
              <a:rPr lang="en-US" dirty="0" smtClean="0"/>
              <a:t>Area</a:t>
            </a:r>
          </a:p>
        </p:txBody>
      </p:sp>
      <p:pic>
        <p:nvPicPr>
          <p:cNvPr id="51204" name="Picture 6" descr="discretized_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05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9600" y="2743200"/>
            <a:ext cx="8153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Proton Path</a:t>
            </a:r>
            <a:endParaRPr lang="en-US" dirty="0"/>
          </a:p>
        </p:txBody>
      </p:sp>
      <p:pic>
        <p:nvPicPr>
          <p:cNvPr id="4" name="Content Placeholder 4" descr="path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1978" r="-11978"/>
          <a:stretch>
            <a:fillRect/>
          </a:stretch>
        </p:blipFill>
        <p:spPr>
          <a:xfrm>
            <a:off x="619125" y="1600200"/>
            <a:ext cx="7878763" cy="4638675"/>
          </a:xfrm>
        </p:spPr>
      </p:pic>
    </p:spTree>
    <p:extLst>
      <p:ext uri="{BB962C8B-B14F-4D97-AF65-F5344CB8AC3E}">
        <p14:creationId xmlns:p14="http://schemas.microsoft.com/office/powerpoint/2010/main" val="4006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ith\Documents\Research\protonCT\cubes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30342"/>
            <a:ext cx="5943600" cy="5051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Size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~10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</a:t>
            </a:r>
            <a:r>
              <a:rPr lang="en-US" sz="2000" dirty="0" smtClean="0"/>
              <a:t>voxels</a:t>
            </a:r>
          </a:p>
          <a:p>
            <a:r>
              <a:rPr lang="en-US" sz="2000" dirty="0" smtClean="0"/>
              <a:t>~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proton paths (min)</a:t>
            </a:r>
            <a:endParaRPr lang="en-US" sz="2000" dirty="0" smtClean="0"/>
          </a:p>
          <a:p>
            <a:r>
              <a:rPr lang="en-US" sz="2000" dirty="0" smtClean="0"/>
              <a:t>~ 400 </a:t>
            </a:r>
            <a:r>
              <a:rPr lang="en-US" sz="2000" dirty="0" smtClean="0"/>
              <a:t>voxels/paths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Thus:</a:t>
            </a:r>
          </a:p>
          <a:p>
            <a:endParaRPr lang="en-US" sz="2000" dirty="0"/>
          </a:p>
          <a:p>
            <a:r>
              <a:rPr lang="en-US" sz="2000" dirty="0" smtClean="0"/>
              <a:t>Size(A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~</a:t>
            </a:r>
            <a:r>
              <a:rPr lang="en-US" sz="2000" dirty="0"/>
              <a:t>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  <a:r>
              <a:rPr lang="en-US" sz="2000" dirty="0" smtClean="0">
                <a:sym typeface="Wingdings"/>
              </a:rPr>
              <a:t>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= 1 PB (dense)</a:t>
            </a:r>
          </a:p>
          <a:p>
            <a:endParaRPr lang="en-US" sz="2000" dirty="0"/>
          </a:p>
          <a:p>
            <a:r>
              <a:rPr lang="en-US" sz="2000" dirty="0"/>
              <a:t>Computation </a:t>
            </a:r>
            <a:r>
              <a:rPr lang="en-US" sz="2000" dirty="0" smtClean="0"/>
              <a:t>SVD</a:t>
            </a:r>
            <a:endParaRPr lang="en-US" sz="2000" dirty="0"/>
          </a:p>
          <a:p>
            <a:r>
              <a:rPr lang="en-US" sz="2000" dirty="0"/>
              <a:t>~ 10</a:t>
            </a:r>
            <a:r>
              <a:rPr lang="en-US" sz="2000" baseline="30000" dirty="0"/>
              <a:t>7</a:t>
            </a:r>
            <a:r>
              <a:rPr lang="en-US" sz="2000" dirty="0" smtClean="0">
                <a:sym typeface="Wingdings"/>
              </a:rPr>
              <a:t>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  <a:r>
              <a:rPr lang="en-US" sz="2000" dirty="0">
                <a:sym typeface="Wingdings"/>
              </a:rPr>
              <a:t></a:t>
            </a:r>
            <a:r>
              <a:rPr lang="en-US" sz="2000" dirty="0"/>
              <a:t>10</a:t>
            </a:r>
            <a:r>
              <a:rPr lang="en-US" sz="2000" baseline="30000" dirty="0"/>
              <a:t>8 </a:t>
            </a:r>
            <a:r>
              <a:rPr lang="en-US" sz="2000" dirty="0" smtClean="0"/>
              <a:t>=</a:t>
            </a:r>
            <a:r>
              <a:rPr lang="en-US" sz="2000" baseline="30000" dirty="0" smtClean="0"/>
              <a:t> </a:t>
            </a:r>
          </a:p>
          <a:p>
            <a:r>
              <a:rPr lang="en-US" sz="2000" dirty="0" smtClean="0"/>
              <a:t>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</a:t>
            </a:r>
            <a:r>
              <a:rPr lang="en-US" sz="2000" dirty="0" err="1"/>
              <a:t>Tflops</a:t>
            </a:r>
            <a:r>
              <a:rPr lang="en-US" sz="2000" dirty="0"/>
              <a:t>/Cycle</a:t>
            </a:r>
          </a:p>
          <a:p>
            <a:endParaRPr lang="en-US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76600" y="4876800"/>
            <a:ext cx="1447800" cy="990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753100" y="1257300"/>
            <a:ext cx="7620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ocuments\My Dropbox\Nss2012_Micah\NSS_MIC_Repprt_16\pics\CsrPic_Wit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5628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ith\Documents\Research\protonCT\cubes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30342"/>
            <a:ext cx="5943600" cy="5051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Size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~10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</a:t>
            </a:r>
            <a:r>
              <a:rPr lang="en-US" sz="2000" dirty="0" smtClean="0"/>
              <a:t>voxels</a:t>
            </a:r>
          </a:p>
          <a:p>
            <a:r>
              <a:rPr lang="en-US" sz="2000" dirty="0" smtClean="0"/>
              <a:t>~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proton paths (min)</a:t>
            </a:r>
            <a:endParaRPr lang="en-US" sz="2000" dirty="0" smtClean="0"/>
          </a:p>
          <a:p>
            <a:r>
              <a:rPr lang="en-US" sz="2000" dirty="0" smtClean="0"/>
              <a:t>~ 400 </a:t>
            </a:r>
            <a:r>
              <a:rPr lang="en-US" sz="2000" dirty="0" smtClean="0"/>
              <a:t>voxels/paths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Thus:</a:t>
            </a:r>
          </a:p>
          <a:p>
            <a:endParaRPr lang="en-US" sz="2000" dirty="0"/>
          </a:p>
          <a:p>
            <a:r>
              <a:rPr lang="en-US" sz="2000" dirty="0" smtClean="0"/>
              <a:t>Size(A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~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8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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3 =</a:t>
            </a:r>
            <a:r>
              <a:rPr lang="en-US" sz="2000" dirty="0" smtClean="0"/>
              <a:t>100 GB </a:t>
            </a:r>
          </a:p>
          <a:p>
            <a:endParaRPr lang="en-US" sz="2000" dirty="0"/>
          </a:p>
          <a:p>
            <a:r>
              <a:rPr lang="en-US" sz="2000" dirty="0" smtClean="0"/>
              <a:t>Computation </a:t>
            </a:r>
            <a:r>
              <a:rPr lang="en-US" sz="2000" dirty="0" smtClean="0"/>
              <a:t>ART</a:t>
            </a:r>
          </a:p>
          <a:p>
            <a:r>
              <a:rPr lang="en-US" sz="2000" dirty="0" smtClean="0"/>
              <a:t>~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3</a:t>
            </a:r>
            <a:r>
              <a:rPr lang="en-US" sz="2000" dirty="0" smtClean="0">
                <a:sym typeface="Wingdings"/>
              </a:rPr>
              <a:t>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3</a:t>
            </a:r>
            <a:r>
              <a:rPr lang="en-US" sz="2000" dirty="0" smtClean="0">
                <a:sym typeface="Wingdings"/>
              </a:rPr>
              <a:t></a:t>
            </a:r>
            <a:r>
              <a:rPr lang="en-US" sz="2000" dirty="0"/>
              <a:t>10</a:t>
            </a:r>
            <a:r>
              <a:rPr lang="en-US" sz="2000" baseline="30000" dirty="0"/>
              <a:t>8 </a:t>
            </a:r>
            <a:r>
              <a:rPr lang="en-US" sz="2000" dirty="0"/>
              <a:t>=</a:t>
            </a:r>
            <a:r>
              <a:rPr lang="en-US" sz="2000" baseline="30000" dirty="0"/>
              <a:t> </a:t>
            </a:r>
            <a:endParaRPr lang="en-US" sz="2000" baseline="30000" dirty="0" smtClean="0"/>
          </a:p>
          <a:p>
            <a:r>
              <a:rPr lang="en-US" sz="2000" dirty="0" smtClean="0"/>
              <a:t>10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Tflops</a:t>
            </a:r>
            <a:r>
              <a:rPr lang="en-US" sz="2000" dirty="0" smtClean="0"/>
              <a:t>/Cycle</a:t>
            </a:r>
            <a:endParaRPr lang="en-US" sz="2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53100" y="1257300"/>
            <a:ext cx="7620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76600" y="4876800"/>
            <a:ext cx="1447800" cy="990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18349</TotalTime>
  <Words>534</Words>
  <Application>Microsoft Office PowerPoint</Application>
  <PresentationFormat>On-screen Show (4:3)</PresentationFormat>
  <Paragraphs>207</Paragraphs>
  <Slides>36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Flow</vt:lpstr>
      <vt:lpstr>Photo Editor Photo</vt:lpstr>
      <vt:lpstr>Microsoft Equation 3.0</vt:lpstr>
      <vt:lpstr>Proton Computed Tomography The Positive Medical Imaging Technique</vt:lpstr>
      <vt:lpstr>Why Protons?</vt:lpstr>
      <vt:lpstr>pCT Scanner</vt:lpstr>
      <vt:lpstr>Problem  Flow</vt:lpstr>
      <vt:lpstr>Discretized Area</vt:lpstr>
      <vt:lpstr>A Proton Path</vt:lpstr>
      <vt:lpstr>Problem Size</vt:lpstr>
      <vt:lpstr>PowerPoint Presentation</vt:lpstr>
      <vt:lpstr>Problem Size</vt:lpstr>
      <vt:lpstr>Problem  Flow</vt:lpstr>
      <vt:lpstr>Convex Hull</vt:lpstr>
      <vt:lpstr>Convex Hull</vt:lpstr>
      <vt:lpstr>Convex Hull</vt:lpstr>
      <vt:lpstr>Convex Hull</vt:lpstr>
      <vt:lpstr>Convex Hull</vt:lpstr>
      <vt:lpstr>Convex Hull</vt:lpstr>
      <vt:lpstr>Simulation</vt:lpstr>
      <vt:lpstr>Actual Scans</vt:lpstr>
      <vt:lpstr>Calculating Entry and Exit Points</vt:lpstr>
      <vt:lpstr>Problem  Flow</vt:lpstr>
      <vt:lpstr>The Most Likely Path (1)</vt:lpstr>
      <vt:lpstr>The Most Likely Path (2)</vt:lpstr>
      <vt:lpstr>Proton Histories vs. Depth</vt:lpstr>
      <vt:lpstr>Reconstruction</vt:lpstr>
      <vt:lpstr>ART</vt:lpstr>
      <vt:lpstr>Cimmino</vt:lpstr>
      <vt:lpstr>Block Iterative Projections</vt:lpstr>
      <vt:lpstr>Block Iterative Projections</vt:lpstr>
      <vt:lpstr>String Averaged Projections</vt:lpstr>
      <vt:lpstr>PowerPoint Presentation</vt:lpstr>
      <vt:lpstr>Fermi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pCT</dc:title>
  <dc:creator>admin</dc:creator>
  <cp:lastModifiedBy>admin</cp:lastModifiedBy>
  <cp:revision>72</cp:revision>
  <dcterms:created xsi:type="dcterms:W3CDTF">2012-12-29T18:48:59Z</dcterms:created>
  <dcterms:modified xsi:type="dcterms:W3CDTF">2013-01-21T19:08:30Z</dcterms:modified>
</cp:coreProperties>
</file>