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69" r:id="rId3"/>
    <p:sldId id="275" r:id="rId4"/>
    <p:sldId id="277" r:id="rId5"/>
    <p:sldId id="276" r:id="rId6"/>
    <p:sldId id="27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EE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6" autoAdjust="0"/>
    <p:restoredTop sz="94660"/>
  </p:normalViewPr>
  <p:slideViewPr>
    <p:cSldViewPr snapToGrid="0">
      <p:cViewPr varScale="1">
        <p:scale>
          <a:sx n="83" d="100"/>
          <a:sy n="83"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CBE288-2A66-492B-B965-4880F7AF60E3}" type="datetimeFigureOut">
              <a:rPr lang="en-US" smtClean="0"/>
              <a:t>9/3/2026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95FC45-9149-4987-BEDE-BCEAB634274F}" type="slidenum">
              <a:rPr lang="en-US" smtClean="0"/>
              <a:t>‹#›</a:t>
            </a:fld>
            <a:endParaRPr lang="en-US"/>
          </a:p>
        </p:txBody>
      </p:sp>
    </p:spTree>
    <p:extLst>
      <p:ext uri="{BB962C8B-B14F-4D97-AF65-F5344CB8AC3E}">
        <p14:creationId xmlns:p14="http://schemas.microsoft.com/office/powerpoint/2010/main" val="2798293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95FC45-9149-4987-BEDE-BCEAB634274F}" type="slidenum">
              <a:rPr lang="en-US" smtClean="0"/>
              <a:t>3</a:t>
            </a:fld>
            <a:endParaRPr lang="en-US"/>
          </a:p>
        </p:txBody>
      </p:sp>
    </p:spTree>
    <p:extLst>
      <p:ext uri="{BB962C8B-B14F-4D97-AF65-F5344CB8AC3E}">
        <p14:creationId xmlns:p14="http://schemas.microsoft.com/office/powerpoint/2010/main" val="648745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95FC45-9149-4987-BEDE-BCEAB634274F}" type="slidenum">
              <a:rPr lang="en-US" smtClean="0"/>
              <a:t>4</a:t>
            </a:fld>
            <a:endParaRPr lang="en-US"/>
          </a:p>
        </p:txBody>
      </p:sp>
    </p:spTree>
    <p:extLst>
      <p:ext uri="{BB962C8B-B14F-4D97-AF65-F5344CB8AC3E}">
        <p14:creationId xmlns:p14="http://schemas.microsoft.com/office/powerpoint/2010/main" val="1340018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D00B9-CE67-4C5F-7A9D-93A4930D6AC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630606-3AC4-E3A4-9FC6-3F0C41ED61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B7C280-3239-D0E8-6B8F-5EC71E83DA3A}"/>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5" name="Footer Placeholder 4">
            <a:extLst>
              <a:ext uri="{FF2B5EF4-FFF2-40B4-BE49-F238E27FC236}">
                <a16:creationId xmlns:a16="http://schemas.microsoft.com/office/drawing/2014/main" id="{BE7A94D2-5E3F-344F-0CB5-3F4C7119E8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33C649-C388-4808-ADB9-06EC56DDF485}"/>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687005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52E27-9E82-6D74-415C-D8E429F1AD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D4DCC9-8A62-FD25-9C2C-FF862EB487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F6856F-64EB-B5FA-C2FA-01350DDA8E89}"/>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5" name="Footer Placeholder 4">
            <a:extLst>
              <a:ext uri="{FF2B5EF4-FFF2-40B4-BE49-F238E27FC236}">
                <a16:creationId xmlns:a16="http://schemas.microsoft.com/office/drawing/2014/main" id="{9831D083-7498-825C-756B-03504720E6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53C925-6EFD-448B-05CC-C5B50A0718A1}"/>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1401042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865C07-AB45-A987-829A-C9FDBE02AB8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ACA798-8D33-A923-9CC8-E59C13CC97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E06184-84AF-B5CB-11EB-47C1BF639CE1}"/>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5" name="Footer Placeholder 4">
            <a:extLst>
              <a:ext uri="{FF2B5EF4-FFF2-40B4-BE49-F238E27FC236}">
                <a16:creationId xmlns:a16="http://schemas.microsoft.com/office/drawing/2014/main" id="{4E031EB6-169D-D56A-73E8-E3BB065D57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4392CA-1FCC-F2E2-E5D6-8D9AE841E065}"/>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3923776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CF20D-76B4-3700-B836-EA563B0220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E706E7-C534-890D-0CA6-043689D701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FA393A-73EF-4648-3502-619B00EE97DF}"/>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5" name="Footer Placeholder 4">
            <a:extLst>
              <a:ext uri="{FF2B5EF4-FFF2-40B4-BE49-F238E27FC236}">
                <a16:creationId xmlns:a16="http://schemas.microsoft.com/office/drawing/2014/main" id="{D6BBF39F-7928-D7DE-11D9-B1F849CBC0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73FC9-022F-8B50-3B90-D8F7D804833C}"/>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391019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17F1B-453F-6B4D-AE9D-ADA7E1FC62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34A78C-A919-5D50-FF47-8EE65100D53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B1B25A-C214-9E57-1D78-2308E86B7D3E}"/>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5" name="Footer Placeholder 4">
            <a:extLst>
              <a:ext uri="{FF2B5EF4-FFF2-40B4-BE49-F238E27FC236}">
                <a16:creationId xmlns:a16="http://schemas.microsoft.com/office/drawing/2014/main" id="{9A92352D-FD2B-7728-0057-26990922FF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3E10B-F2F3-D4F1-9745-9A936FA81E28}"/>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3746827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A0466-9A32-44F8-861E-59C4A64B80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4445B9-A184-7685-9BDC-74DBBFD1CB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388853-DA1E-4C39-2946-7CDB202AD6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67BCB7-D5CA-CEDE-C6F5-7B729455D7FF}"/>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6" name="Footer Placeholder 5">
            <a:extLst>
              <a:ext uri="{FF2B5EF4-FFF2-40B4-BE49-F238E27FC236}">
                <a16:creationId xmlns:a16="http://schemas.microsoft.com/office/drawing/2014/main" id="{83D2DEC2-853A-F8A6-7938-9850992410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82086E-103D-ED0F-83F6-C95815D77D28}"/>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4014635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ED2C-1BEE-10EF-2034-68211C214A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1B0F39-0899-C1BA-E9A6-652C9B7A36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E18ADD-E02C-7591-63CB-F6FF0AC686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639C52-9917-F8FD-94D1-6D7966D6CE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1027F6-3870-D374-333C-1AC83B48A8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3EDDCF-4AEB-CF27-F5B8-3298C1B15E4D}"/>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8" name="Footer Placeholder 7">
            <a:extLst>
              <a:ext uri="{FF2B5EF4-FFF2-40B4-BE49-F238E27FC236}">
                <a16:creationId xmlns:a16="http://schemas.microsoft.com/office/drawing/2014/main" id="{E4C1EF8E-7660-552E-ACB7-73B34D613E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78A13E-9CBC-7358-EC60-42E3A9AA21E9}"/>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1352974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ADB81-1E22-8337-EF19-4F20434BE0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D21162-9A0F-64F7-65E7-A98274C27598}"/>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4" name="Footer Placeholder 3">
            <a:extLst>
              <a:ext uri="{FF2B5EF4-FFF2-40B4-BE49-F238E27FC236}">
                <a16:creationId xmlns:a16="http://schemas.microsoft.com/office/drawing/2014/main" id="{2A6D9872-6B25-86B1-5290-C18F1D756A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EFCFDD-579E-FCCB-C9BE-EC3C1D501B3B}"/>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3360806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E5B740-0912-5E75-61E3-9F395B45A329}"/>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3" name="Footer Placeholder 2">
            <a:extLst>
              <a:ext uri="{FF2B5EF4-FFF2-40B4-BE49-F238E27FC236}">
                <a16:creationId xmlns:a16="http://schemas.microsoft.com/office/drawing/2014/main" id="{14685BA7-011E-DCED-5B1A-75B5ED7A38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7A8508-BF85-541F-F10C-1299733879C1}"/>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849702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3C76B-CB2B-AC64-6D39-35BFEB24E2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7EF594-E607-4EE2-723A-1B24A007F2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5D328C-68EB-249B-42B8-FBC53E0563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B11422-5B37-A9CB-DCD4-E6B8C494CDD6}"/>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6" name="Footer Placeholder 5">
            <a:extLst>
              <a:ext uri="{FF2B5EF4-FFF2-40B4-BE49-F238E27FC236}">
                <a16:creationId xmlns:a16="http://schemas.microsoft.com/office/drawing/2014/main" id="{86BEDFA4-27BA-C6AA-6B30-E35CE582B8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7AE499-8697-B177-FEC3-914F56C9D401}"/>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1926984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5168D-6A3F-898C-C1FC-CB43B9C5E2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7CFD84-7DC6-3B60-4582-82FE3A41EC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B8CA18-C812-7207-0A09-F85BBA4CBC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F75CB8-3746-B69A-5A84-B004DF4339E9}"/>
              </a:ext>
            </a:extLst>
          </p:cNvPr>
          <p:cNvSpPr>
            <a:spLocks noGrp="1"/>
          </p:cNvSpPr>
          <p:nvPr>
            <p:ph type="dt" sz="half" idx="10"/>
          </p:nvPr>
        </p:nvSpPr>
        <p:spPr/>
        <p:txBody>
          <a:bodyPr/>
          <a:lstStyle/>
          <a:p>
            <a:fld id="{EC41CC02-2060-4AAF-82E4-F9A7AECF57D8}" type="datetimeFigureOut">
              <a:rPr lang="en-US" smtClean="0"/>
              <a:t>9/3/2026</a:t>
            </a:fld>
            <a:endParaRPr lang="en-US"/>
          </a:p>
        </p:txBody>
      </p:sp>
      <p:sp>
        <p:nvSpPr>
          <p:cNvPr id="6" name="Footer Placeholder 5">
            <a:extLst>
              <a:ext uri="{FF2B5EF4-FFF2-40B4-BE49-F238E27FC236}">
                <a16:creationId xmlns:a16="http://schemas.microsoft.com/office/drawing/2014/main" id="{BADF9AA7-AE4D-0B3E-4866-124010794D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15019A-0AE7-E12B-5584-B33A303EF7E9}"/>
              </a:ext>
            </a:extLst>
          </p:cNvPr>
          <p:cNvSpPr>
            <a:spLocks noGrp="1"/>
          </p:cNvSpPr>
          <p:nvPr>
            <p:ph type="sldNum" sz="quarter" idx="12"/>
          </p:nvPr>
        </p:nvSpPr>
        <p:spPr/>
        <p:txBody>
          <a:bodyPr/>
          <a:lstStyle/>
          <a:p>
            <a:fld id="{7DD81BCC-6384-40E1-AEB0-2D83C26D0497}" type="slidenum">
              <a:rPr lang="en-US" smtClean="0"/>
              <a:t>‹#›</a:t>
            </a:fld>
            <a:endParaRPr lang="en-US"/>
          </a:p>
        </p:txBody>
      </p:sp>
    </p:spTree>
    <p:extLst>
      <p:ext uri="{BB962C8B-B14F-4D97-AF65-F5344CB8AC3E}">
        <p14:creationId xmlns:p14="http://schemas.microsoft.com/office/powerpoint/2010/main" val="2308869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549CC-4839-19B6-12DC-BD4B9F6FD4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3A2C09-8EEF-4AC0-6F76-BC91A881D6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752328-CEBD-E5A0-C704-A3AC1E176E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41CC02-2060-4AAF-82E4-F9A7AECF57D8}" type="datetimeFigureOut">
              <a:rPr lang="en-US" smtClean="0"/>
              <a:t>9/3/2026</a:t>
            </a:fld>
            <a:endParaRPr lang="en-US"/>
          </a:p>
        </p:txBody>
      </p:sp>
      <p:sp>
        <p:nvSpPr>
          <p:cNvPr id="5" name="Footer Placeholder 4">
            <a:extLst>
              <a:ext uri="{FF2B5EF4-FFF2-40B4-BE49-F238E27FC236}">
                <a16:creationId xmlns:a16="http://schemas.microsoft.com/office/drawing/2014/main" id="{3006AA12-E0D1-D219-F962-B420338AA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5BE56F4-AD32-BDDB-5B3A-F58C999B9F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D81BCC-6384-40E1-AEB0-2D83C26D0497}" type="slidenum">
              <a:rPr lang="en-US" smtClean="0"/>
              <a:t>‹#›</a:t>
            </a:fld>
            <a:endParaRPr lang="en-US"/>
          </a:p>
        </p:txBody>
      </p:sp>
    </p:spTree>
    <p:extLst>
      <p:ext uri="{BB962C8B-B14F-4D97-AF65-F5344CB8AC3E}">
        <p14:creationId xmlns:p14="http://schemas.microsoft.com/office/powerpoint/2010/main" val="3091173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B87B733-2407-62BC-1A5B-87A24E1FF651}"/>
              </a:ext>
            </a:extLst>
          </p:cNvPr>
          <p:cNvPicPr>
            <a:picLocks noChangeAspect="1"/>
          </p:cNvPicPr>
          <p:nvPr/>
        </p:nvPicPr>
        <p:blipFill>
          <a:blip r:embed="rId2">
            <a:alphaModFix amt="50000"/>
          </a:blip>
          <a:srcRect t="51" b="15679"/>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40C399D5-2695-A497-1014-38F30AFAAEF2}"/>
              </a:ext>
            </a:extLst>
          </p:cNvPr>
          <p:cNvSpPr>
            <a:spLocks noGrp="1"/>
          </p:cNvSpPr>
          <p:nvPr>
            <p:ph type="ctrTitle"/>
          </p:nvPr>
        </p:nvSpPr>
        <p:spPr>
          <a:xfrm>
            <a:off x="1524000" y="1122362"/>
            <a:ext cx="9144000" cy="2900518"/>
          </a:xfrm>
        </p:spPr>
        <p:txBody>
          <a:bodyPr>
            <a:normAutofit/>
          </a:bodyPr>
          <a:lstStyle/>
          <a:p>
            <a:r>
              <a:rPr lang="en-US" dirty="0">
                <a:solidFill>
                  <a:srgbClr val="FFFFFF"/>
                </a:solidFill>
              </a:rPr>
              <a:t>The Greatness of God</a:t>
            </a:r>
          </a:p>
        </p:txBody>
      </p:sp>
      <p:sp>
        <p:nvSpPr>
          <p:cNvPr id="3" name="Subtitle 2">
            <a:extLst>
              <a:ext uri="{FF2B5EF4-FFF2-40B4-BE49-F238E27FC236}">
                <a16:creationId xmlns:a16="http://schemas.microsoft.com/office/drawing/2014/main" id="{E31ED334-18FC-6A6F-A0DE-AC11592E50A1}"/>
              </a:ext>
            </a:extLst>
          </p:cNvPr>
          <p:cNvSpPr>
            <a:spLocks noGrp="1"/>
          </p:cNvSpPr>
          <p:nvPr>
            <p:ph type="subTitle" idx="1"/>
          </p:nvPr>
        </p:nvSpPr>
        <p:spPr>
          <a:xfrm>
            <a:off x="1524000" y="4159404"/>
            <a:ext cx="9144000" cy="1098395"/>
          </a:xfrm>
        </p:spPr>
        <p:txBody>
          <a:bodyPr>
            <a:normAutofit/>
          </a:bodyPr>
          <a:lstStyle/>
          <a:p>
            <a:r>
              <a:rPr lang="en-US" dirty="0">
                <a:solidFill>
                  <a:srgbClr val="FFFFFF"/>
                </a:solidFill>
              </a:rPr>
              <a:t>Dr. Keith Evan Schubert</a:t>
            </a:r>
          </a:p>
        </p:txBody>
      </p:sp>
    </p:spTree>
    <p:extLst>
      <p:ext uri="{BB962C8B-B14F-4D97-AF65-F5344CB8AC3E}">
        <p14:creationId xmlns:p14="http://schemas.microsoft.com/office/powerpoint/2010/main" val="26578519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0E85-C533-D4C8-B211-2DDF0B976B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915F887-6940-D0E6-1E18-59A38A503FD6}"/>
              </a:ext>
            </a:extLst>
          </p:cNvPr>
          <p:cNvSpPr/>
          <p:nvPr/>
        </p:nvSpPr>
        <p:spPr>
          <a:xfrm>
            <a:off x="83749" y="2346158"/>
            <a:ext cx="7628494" cy="469231"/>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CE2494-5A86-5741-E9ED-D1D174C7676B}"/>
              </a:ext>
            </a:extLst>
          </p:cNvPr>
          <p:cNvSpPr>
            <a:spLocks noGrp="1"/>
          </p:cNvSpPr>
          <p:nvPr>
            <p:ph type="title"/>
          </p:nvPr>
        </p:nvSpPr>
        <p:spPr>
          <a:xfrm>
            <a:off x="300317" y="0"/>
            <a:ext cx="10515600" cy="1325563"/>
          </a:xfrm>
        </p:spPr>
        <p:txBody>
          <a:bodyPr/>
          <a:lstStyle/>
          <a:p>
            <a:r>
              <a:rPr lang="en-US" dirty="0"/>
              <a:t>Plan</a:t>
            </a:r>
          </a:p>
        </p:txBody>
      </p:sp>
      <p:sp>
        <p:nvSpPr>
          <p:cNvPr id="3" name="Content Placeholder 2">
            <a:extLst>
              <a:ext uri="{FF2B5EF4-FFF2-40B4-BE49-F238E27FC236}">
                <a16:creationId xmlns:a16="http://schemas.microsoft.com/office/drawing/2014/main" id="{C98127A2-3093-4C7A-8B12-0A35BA24EB1B}"/>
              </a:ext>
            </a:extLst>
          </p:cNvPr>
          <p:cNvSpPr>
            <a:spLocks noGrp="1"/>
          </p:cNvSpPr>
          <p:nvPr>
            <p:ph idx="1"/>
          </p:nvPr>
        </p:nvSpPr>
        <p:spPr>
          <a:xfrm>
            <a:off x="41787" y="1325563"/>
            <a:ext cx="10515600" cy="5532437"/>
          </a:xfrm>
        </p:spPr>
        <p:txBody>
          <a:bodyPr>
            <a:normAutofit/>
          </a:bodyPr>
          <a:lstStyle/>
          <a:p>
            <a:r>
              <a:rPr lang="en-US" dirty="0"/>
              <a:t>8/19 	Thinking about Trinity	Intro</a:t>
            </a:r>
          </a:p>
          <a:p>
            <a:r>
              <a:rPr lang="en-US" dirty="0"/>
              <a:t>8/26	God before Creation	Ch 1</a:t>
            </a:r>
          </a:p>
          <a:p>
            <a:r>
              <a:rPr lang="en-US" dirty="0"/>
              <a:t>9/2		Father Overflows		Ch 2</a:t>
            </a:r>
          </a:p>
          <a:p>
            <a:r>
              <a:rPr lang="en-US" dirty="0"/>
              <a:t>9/9		Son Saves			Ch 3</a:t>
            </a:r>
          </a:p>
          <a:p>
            <a:r>
              <a:rPr lang="en-US" dirty="0"/>
              <a:t>9/16	Spirit Beautifies		Ch 4</a:t>
            </a:r>
          </a:p>
          <a:p>
            <a:r>
              <a:rPr lang="en-US" dirty="0"/>
              <a:t>9/23	Who is like you?		Ch5 &amp; Conclusion</a:t>
            </a:r>
          </a:p>
          <a:p>
            <a:r>
              <a:rPr lang="en-US" dirty="0"/>
              <a:t>9/30	Attributes of God		Handout 1</a:t>
            </a:r>
          </a:p>
          <a:p>
            <a:r>
              <a:rPr lang="en-US" dirty="0"/>
              <a:t>10/7	Holiness of God		Handout 2</a:t>
            </a:r>
          </a:p>
          <a:p>
            <a:r>
              <a:rPr lang="en-US" dirty="0"/>
              <a:t>10/14	Sovereignty of God	Handout 3</a:t>
            </a:r>
          </a:p>
          <a:p>
            <a:r>
              <a:rPr lang="en-US" dirty="0"/>
              <a:t>10/21	Theophanies		Handout 4</a:t>
            </a:r>
          </a:p>
          <a:p>
            <a:endParaRPr lang="en-US" dirty="0"/>
          </a:p>
          <a:p>
            <a:endParaRPr lang="en-US" dirty="0"/>
          </a:p>
        </p:txBody>
      </p:sp>
    </p:spTree>
    <p:extLst>
      <p:ext uri="{BB962C8B-B14F-4D97-AF65-F5344CB8AC3E}">
        <p14:creationId xmlns:p14="http://schemas.microsoft.com/office/powerpoint/2010/main" val="4250785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4AC1F-45D0-A3E5-C61F-C6E07B2A6148}"/>
              </a:ext>
            </a:extLst>
          </p:cNvPr>
          <p:cNvSpPr>
            <a:spLocks noGrp="1"/>
          </p:cNvSpPr>
          <p:nvPr>
            <p:ph type="title"/>
          </p:nvPr>
        </p:nvSpPr>
        <p:spPr/>
        <p:txBody>
          <a:bodyPr/>
          <a:lstStyle/>
          <a:p>
            <a:r>
              <a:rPr lang="en-US" dirty="0"/>
              <a:t>Aristotle and Islam</a:t>
            </a:r>
          </a:p>
        </p:txBody>
      </p:sp>
      <p:sp>
        <p:nvSpPr>
          <p:cNvPr id="4" name="Oval 3">
            <a:extLst>
              <a:ext uri="{FF2B5EF4-FFF2-40B4-BE49-F238E27FC236}">
                <a16:creationId xmlns:a16="http://schemas.microsoft.com/office/drawing/2014/main" id="{CC0EF1C3-F65D-91D8-33D2-42EAC9A6C45F}"/>
              </a:ext>
            </a:extLst>
          </p:cNvPr>
          <p:cNvSpPr/>
          <p:nvPr/>
        </p:nvSpPr>
        <p:spPr>
          <a:xfrm>
            <a:off x="1011381" y="1825624"/>
            <a:ext cx="6122719" cy="4800917"/>
          </a:xfrm>
          <a:prstGeom prst="ellipse">
            <a:avLst/>
          </a:prstGeom>
          <a:solidFill>
            <a:srgbClr val="CAEEFB">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90000"/>
                    <a:lumOff val="10000"/>
                  </a:schemeClr>
                </a:solidFill>
              </a:rPr>
              <a:t>Creator</a:t>
            </a:r>
          </a:p>
        </p:txBody>
      </p:sp>
      <p:sp>
        <p:nvSpPr>
          <p:cNvPr id="6" name="Oval 5">
            <a:extLst>
              <a:ext uri="{FF2B5EF4-FFF2-40B4-BE49-F238E27FC236}">
                <a16:creationId xmlns:a16="http://schemas.microsoft.com/office/drawing/2014/main" id="{BA081F93-9283-16D5-B655-659CC48AC532}"/>
              </a:ext>
            </a:extLst>
          </p:cNvPr>
          <p:cNvSpPr/>
          <p:nvPr/>
        </p:nvSpPr>
        <p:spPr>
          <a:xfrm>
            <a:off x="4987636" y="1932391"/>
            <a:ext cx="6122719" cy="4800917"/>
          </a:xfrm>
          <a:prstGeom prst="ellipse">
            <a:avLst/>
          </a:prstGeom>
          <a:solidFill>
            <a:srgbClr val="CAEEFB">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90000"/>
                    <a:lumOff val="10000"/>
                  </a:schemeClr>
                </a:solidFill>
              </a:rPr>
              <a:t>Good (or loving)</a:t>
            </a:r>
          </a:p>
        </p:txBody>
      </p:sp>
      <p:sp>
        <p:nvSpPr>
          <p:cNvPr id="8" name="Oval 7">
            <a:extLst>
              <a:ext uri="{FF2B5EF4-FFF2-40B4-BE49-F238E27FC236}">
                <a16:creationId xmlns:a16="http://schemas.microsoft.com/office/drawing/2014/main" id="{EC0B03C0-E6E6-18F8-6B19-44F507E1C9F6}"/>
              </a:ext>
            </a:extLst>
          </p:cNvPr>
          <p:cNvSpPr/>
          <p:nvPr/>
        </p:nvSpPr>
        <p:spPr>
          <a:xfrm>
            <a:off x="2802577" y="2196933"/>
            <a:ext cx="3859480" cy="1971306"/>
          </a:xfrm>
          <a:prstGeom prst="ellipse">
            <a:avLst/>
          </a:prstGeom>
          <a:solidFill>
            <a:srgbClr val="CAEEFB">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90000"/>
                    <a:lumOff val="10000"/>
                  </a:schemeClr>
                </a:solidFill>
              </a:rPr>
              <a:t>Life Giving</a:t>
            </a:r>
          </a:p>
        </p:txBody>
      </p:sp>
      <p:sp>
        <p:nvSpPr>
          <p:cNvPr id="10" name="Oval 9">
            <a:extLst>
              <a:ext uri="{FF2B5EF4-FFF2-40B4-BE49-F238E27FC236}">
                <a16:creationId xmlns:a16="http://schemas.microsoft.com/office/drawing/2014/main" id="{56FE3BF6-9112-9EA5-4F66-337BA86A270E}"/>
              </a:ext>
            </a:extLst>
          </p:cNvPr>
          <p:cNvSpPr/>
          <p:nvPr/>
        </p:nvSpPr>
        <p:spPr>
          <a:xfrm>
            <a:off x="5296397" y="3001454"/>
            <a:ext cx="1282534" cy="751149"/>
          </a:xfrm>
          <a:prstGeom prst="ellipse">
            <a:avLst/>
          </a:prstGeom>
          <a:solidFill>
            <a:srgbClr val="CAEEFB">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90000"/>
                    <a:lumOff val="10000"/>
                  </a:schemeClr>
                </a:solidFill>
              </a:rPr>
              <a:t>Father</a:t>
            </a:r>
          </a:p>
        </p:txBody>
      </p:sp>
      <p:sp>
        <p:nvSpPr>
          <p:cNvPr id="14" name="Oval 13">
            <a:extLst>
              <a:ext uri="{FF2B5EF4-FFF2-40B4-BE49-F238E27FC236}">
                <a16:creationId xmlns:a16="http://schemas.microsoft.com/office/drawing/2014/main" id="{AACDF221-FCEB-C2A0-1689-E1178C6FD282}"/>
              </a:ext>
            </a:extLst>
          </p:cNvPr>
          <p:cNvSpPr/>
          <p:nvPr/>
        </p:nvSpPr>
        <p:spPr>
          <a:xfrm>
            <a:off x="6296890" y="2093659"/>
            <a:ext cx="2146464" cy="1658944"/>
          </a:xfrm>
          <a:prstGeom prst="ellipse">
            <a:avLst/>
          </a:prstGeom>
          <a:solidFill>
            <a:srgbClr val="CAEEFB">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90000"/>
                    <a:lumOff val="10000"/>
                  </a:schemeClr>
                </a:solidFill>
              </a:rPr>
              <a:t>Co-eternal universe &amp; god</a:t>
            </a:r>
          </a:p>
        </p:txBody>
      </p:sp>
      <p:sp>
        <p:nvSpPr>
          <p:cNvPr id="16" name="Oval 15">
            <a:extLst>
              <a:ext uri="{FF2B5EF4-FFF2-40B4-BE49-F238E27FC236}">
                <a16:creationId xmlns:a16="http://schemas.microsoft.com/office/drawing/2014/main" id="{5B6A09FD-AC82-56C7-580C-D6CAC28B873E}"/>
              </a:ext>
            </a:extLst>
          </p:cNvPr>
          <p:cNvSpPr/>
          <p:nvPr/>
        </p:nvSpPr>
        <p:spPr>
          <a:xfrm>
            <a:off x="3158836" y="5553201"/>
            <a:ext cx="2016827" cy="751149"/>
          </a:xfrm>
          <a:prstGeom prst="ellipse">
            <a:avLst/>
          </a:prstGeom>
          <a:solidFill>
            <a:srgbClr val="CAEEFB">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90000"/>
                    <a:lumOff val="10000"/>
                  </a:schemeClr>
                </a:solidFill>
              </a:rPr>
              <a:t>Solitary god</a:t>
            </a:r>
          </a:p>
        </p:txBody>
      </p:sp>
    </p:spTree>
    <p:extLst>
      <p:ext uri="{BB962C8B-B14F-4D97-AF65-F5344CB8AC3E}">
        <p14:creationId xmlns:p14="http://schemas.microsoft.com/office/powerpoint/2010/main" val="283941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4EA20-8A95-9503-C972-FD824ACB3CF7}"/>
              </a:ext>
            </a:extLst>
          </p:cNvPr>
          <p:cNvSpPr>
            <a:spLocks noGrp="1"/>
          </p:cNvSpPr>
          <p:nvPr>
            <p:ph type="title"/>
          </p:nvPr>
        </p:nvSpPr>
        <p:spPr/>
        <p:txBody>
          <a:bodyPr/>
          <a:lstStyle/>
          <a:p>
            <a:r>
              <a:rPr lang="en-US" dirty="0"/>
              <a:t>Love requires Trinity</a:t>
            </a:r>
          </a:p>
        </p:txBody>
      </p:sp>
      <p:sp>
        <p:nvSpPr>
          <p:cNvPr id="3" name="Content Placeholder 2">
            <a:extLst>
              <a:ext uri="{FF2B5EF4-FFF2-40B4-BE49-F238E27FC236}">
                <a16:creationId xmlns:a16="http://schemas.microsoft.com/office/drawing/2014/main" id="{D53DA1E5-BEC7-3E93-EA01-C2581B94E96C}"/>
              </a:ext>
            </a:extLst>
          </p:cNvPr>
          <p:cNvSpPr>
            <a:spLocks noGrp="1"/>
          </p:cNvSpPr>
          <p:nvPr>
            <p:ph idx="1"/>
          </p:nvPr>
        </p:nvSpPr>
        <p:spPr/>
        <p:txBody>
          <a:bodyPr>
            <a:normAutofit/>
          </a:bodyPr>
          <a:lstStyle/>
          <a:p>
            <a:r>
              <a:rPr lang="en-US" dirty="0"/>
              <a:t>1 John 4:7-5:12 God is Love, Trinity</a:t>
            </a:r>
          </a:p>
          <a:p>
            <a:r>
              <a:rPr lang="en-US" dirty="0"/>
              <a:t>Gerald Bray:</a:t>
            </a:r>
          </a:p>
          <a:p>
            <a:pPr marL="457200" lvl="1" indent="0">
              <a:buNone/>
            </a:pPr>
            <a:r>
              <a:rPr lang="en-US" dirty="0"/>
              <a:t>God cannot be love unless there is something for him to love. But if that something were not part of himself, he would not be perfect. The Bible does not teach us that God needed the creation in order to have something to love, because if that were true, he could not be fully himself without it. So Augustine reasoned that God must be love inside himself. To his mind, the Father is the one who loves, the Son is the one who is loved (the ‘beloved Son’ revealed in the baptism of Jesus), and the Holy Spirit is the love that flows between them and binds them together. It is in the Spirit, moreover, who binds believers to God and makes us partakers by adoption of that love which is intrinsic to the Trinity’s being.</a:t>
            </a:r>
          </a:p>
          <a:p>
            <a:endParaRPr lang="en-US" dirty="0"/>
          </a:p>
          <a:p>
            <a:endParaRPr lang="en-US" dirty="0"/>
          </a:p>
          <a:p>
            <a:endParaRPr lang="en-US" dirty="0"/>
          </a:p>
        </p:txBody>
      </p:sp>
    </p:spTree>
    <p:extLst>
      <p:ext uri="{BB962C8B-B14F-4D97-AF65-F5344CB8AC3E}">
        <p14:creationId xmlns:p14="http://schemas.microsoft.com/office/powerpoint/2010/main" val="3913970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F59F-3A4C-C5CD-E07A-AF3FF44CFF46}"/>
              </a:ext>
            </a:extLst>
          </p:cNvPr>
          <p:cNvSpPr>
            <a:spLocks noGrp="1"/>
          </p:cNvSpPr>
          <p:nvPr>
            <p:ph type="title"/>
          </p:nvPr>
        </p:nvSpPr>
        <p:spPr/>
        <p:txBody>
          <a:bodyPr/>
          <a:lstStyle/>
          <a:p>
            <a:r>
              <a:rPr lang="en-US" dirty="0"/>
              <a:t>Trinity -&gt; Joy</a:t>
            </a:r>
          </a:p>
        </p:txBody>
      </p:sp>
      <p:sp>
        <p:nvSpPr>
          <p:cNvPr id="3" name="Content Placeholder 2">
            <a:extLst>
              <a:ext uri="{FF2B5EF4-FFF2-40B4-BE49-F238E27FC236}">
                <a16:creationId xmlns:a16="http://schemas.microsoft.com/office/drawing/2014/main" id="{116C91E6-42B0-ABF8-8A49-71FDB2064B83}"/>
              </a:ext>
            </a:extLst>
          </p:cNvPr>
          <p:cNvSpPr>
            <a:spLocks noGrp="1"/>
          </p:cNvSpPr>
          <p:nvPr>
            <p:ph idx="1"/>
          </p:nvPr>
        </p:nvSpPr>
        <p:spPr/>
        <p:txBody>
          <a:bodyPr>
            <a:normAutofit lnSpcReduction="10000"/>
          </a:bodyPr>
          <a:lstStyle/>
          <a:p>
            <a:r>
              <a:rPr lang="en-US" dirty="0"/>
              <a:t>Genesis 1:4, 10, 12, 18, 21, 25, 31</a:t>
            </a:r>
          </a:p>
          <a:p>
            <a:r>
              <a:rPr lang="en-US" dirty="0"/>
              <a:t>Genesis 2:18</a:t>
            </a:r>
          </a:p>
          <a:p>
            <a:r>
              <a:rPr lang="en-US" dirty="0"/>
              <a:t>Job 38:4-7</a:t>
            </a:r>
          </a:p>
          <a:p>
            <a:r>
              <a:rPr lang="en-US" dirty="0"/>
              <a:t>Psalm 96:11-12</a:t>
            </a:r>
          </a:p>
          <a:p>
            <a:r>
              <a:rPr lang="en-US" dirty="0"/>
              <a:t>Psalm 148</a:t>
            </a:r>
          </a:p>
          <a:p>
            <a:r>
              <a:rPr lang="en-US" dirty="0"/>
              <a:t>1 John 1:3-4 fellowship with Trinity -&gt; Joy</a:t>
            </a:r>
          </a:p>
          <a:p>
            <a:r>
              <a:rPr lang="en-US" dirty="0"/>
              <a:t>Psalm 16:11</a:t>
            </a:r>
          </a:p>
          <a:p>
            <a:r>
              <a:rPr lang="en-US" dirty="0"/>
              <a:t>Romans 15:11-13</a:t>
            </a:r>
          </a:p>
          <a:p>
            <a:r>
              <a:rPr lang="en-US" dirty="0"/>
              <a:t>Exodus 31:1-5</a:t>
            </a:r>
          </a:p>
        </p:txBody>
      </p:sp>
    </p:spTree>
    <p:extLst>
      <p:ext uri="{BB962C8B-B14F-4D97-AF65-F5344CB8AC3E}">
        <p14:creationId xmlns:p14="http://schemas.microsoft.com/office/powerpoint/2010/main" val="87316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D22C4-70B5-EEF9-C76C-AC54E79B7E76}"/>
              </a:ext>
            </a:extLst>
          </p:cNvPr>
          <p:cNvSpPr>
            <a:spLocks noGrp="1"/>
          </p:cNvSpPr>
          <p:nvPr>
            <p:ph type="title"/>
          </p:nvPr>
        </p:nvSpPr>
        <p:spPr/>
        <p:txBody>
          <a:bodyPr/>
          <a:lstStyle/>
          <a:p>
            <a:r>
              <a:rPr lang="en-US" dirty="0"/>
              <a:t>Trinitarian action in John</a:t>
            </a:r>
          </a:p>
        </p:txBody>
      </p:sp>
      <p:sp>
        <p:nvSpPr>
          <p:cNvPr id="3" name="Content Placeholder 2">
            <a:extLst>
              <a:ext uri="{FF2B5EF4-FFF2-40B4-BE49-F238E27FC236}">
                <a16:creationId xmlns:a16="http://schemas.microsoft.com/office/drawing/2014/main" id="{562E8696-5C1C-E454-F259-F0188075AB4A}"/>
              </a:ext>
            </a:extLst>
          </p:cNvPr>
          <p:cNvSpPr>
            <a:spLocks noGrp="1"/>
          </p:cNvSpPr>
          <p:nvPr>
            <p:ph idx="1"/>
          </p:nvPr>
        </p:nvSpPr>
        <p:spPr>
          <a:xfrm>
            <a:off x="838200" y="1825625"/>
            <a:ext cx="5257800" cy="4351338"/>
          </a:xfrm>
        </p:spPr>
        <p:txBody>
          <a:bodyPr>
            <a:normAutofit fontScale="62500" lnSpcReduction="20000"/>
          </a:bodyPr>
          <a:lstStyle/>
          <a:p>
            <a:r>
              <a:rPr lang="en-US" dirty="0"/>
              <a:t>1:18 The Son is in the bosom of the Father.</a:t>
            </a:r>
          </a:p>
          <a:p>
            <a:r>
              <a:rPr lang="en-US" dirty="0"/>
              <a:t>3:16 God gave His only begotten Son.</a:t>
            </a:r>
          </a:p>
          <a:p>
            <a:r>
              <a:rPr lang="en-US" dirty="0"/>
              <a:t>3:17 God sent His Son into the world.</a:t>
            </a:r>
          </a:p>
          <a:p>
            <a:r>
              <a:rPr lang="en-US" dirty="0"/>
              <a:t>5:20 The Father loves the Son and shows Him all that He does.</a:t>
            </a:r>
          </a:p>
          <a:p>
            <a:r>
              <a:rPr lang="en-US" dirty="0"/>
              <a:t>10:15 The Son knows the Father as the Father knows the Son.</a:t>
            </a:r>
          </a:p>
          <a:p>
            <a:r>
              <a:rPr lang="en-US" dirty="0"/>
              <a:t>14:16 The Son prays to the Father, and the Father (in response) gives the Holy Spirit.</a:t>
            </a:r>
          </a:p>
          <a:p>
            <a:r>
              <a:rPr lang="en-US" dirty="0"/>
              <a:t>14:26 The Father will send the Holy Spirit in the Son's name.</a:t>
            </a:r>
          </a:p>
          <a:p>
            <a:r>
              <a:rPr lang="en-US" dirty="0"/>
              <a:t>14:31 The Son loves the Father and does His commandments.</a:t>
            </a:r>
          </a:p>
          <a:p>
            <a:r>
              <a:rPr lang="en-US" dirty="0"/>
              <a:t>15:26 The Son will send the Holy Spirit from the Father; the Holy Spirit proceeds from the Father; the Spirit will testify of the Son.</a:t>
            </a:r>
          </a:p>
        </p:txBody>
      </p:sp>
      <p:sp>
        <p:nvSpPr>
          <p:cNvPr id="6" name="Content Placeholder 2">
            <a:extLst>
              <a:ext uri="{FF2B5EF4-FFF2-40B4-BE49-F238E27FC236}">
                <a16:creationId xmlns:a16="http://schemas.microsoft.com/office/drawing/2014/main" id="{8E985934-98FA-7E71-C569-447EFB89EB66}"/>
              </a:ext>
            </a:extLst>
          </p:cNvPr>
          <p:cNvSpPr txBox="1">
            <a:spLocks/>
          </p:cNvSpPr>
          <p:nvPr/>
        </p:nvSpPr>
        <p:spPr>
          <a:xfrm>
            <a:off x="6096000" y="1825625"/>
            <a:ext cx="5257800" cy="4351338"/>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16:7 The Son will send the Holy Spirit.</a:t>
            </a:r>
          </a:p>
          <a:p>
            <a:r>
              <a:rPr lang="en-US" dirty="0"/>
              <a:t>16:13 The Holy Spirit will not speak of [from] Himself.</a:t>
            </a:r>
          </a:p>
          <a:p>
            <a:r>
              <a:rPr lang="en-US" dirty="0"/>
              <a:t>16:14 The Holy Spirit will glorify the Son.</a:t>
            </a:r>
          </a:p>
          <a:p>
            <a:r>
              <a:rPr lang="en-US" dirty="0"/>
              <a:t>16:15 All that is the Father's is also the Son's.</a:t>
            </a:r>
          </a:p>
          <a:p>
            <a:r>
              <a:rPr lang="en-US" dirty="0"/>
              <a:t>17:1 The Father glorifies the Son, so that the Son can glorify the Father.</a:t>
            </a:r>
          </a:p>
          <a:p>
            <a:r>
              <a:rPr lang="en-US" dirty="0"/>
              <a:t>17:2 The Father has given the Son a people and the power and responsibility to give them eternal life.</a:t>
            </a:r>
          </a:p>
          <a:p>
            <a:r>
              <a:rPr lang="en-US" dirty="0"/>
              <a:t>17:4 The Son glorified the Father by finishing the work He gave Him to do.</a:t>
            </a:r>
          </a:p>
          <a:p>
            <a:r>
              <a:rPr lang="en-US" dirty="0"/>
              <a:t>17:24 The Father loved the Son before the foundation of the world.</a:t>
            </a:r>
          </a:p>
          <a:p>
            <a:r>
              <a:rPr lang="en-US" dirty="0"/>
              <a:t>17:26 The Son has loved the Father.</a:t>
            </a:r>
          </a:p>
        </p:txBody>
      </p:sp>
      <p:sp>
        <p:nvSpPr>
          <p:cNvPr id="5" name="TextBox 4">
            <a:extLst>
              <a:ext uri="{FF2B5EF4-FFF2-40B4-BE49-F238E27FC236}">
                <a16:creationId xmlns:a16="http://schemas.microsoft.com/office/drawing/2014/main" id="{F2EBE299-40C3-E7B3-C421-95107095CAC1}"/>
              </a:ext>
            </a:extLst>
          </p:cNvPr>
          <p:cNvSpPr txBox="1"/>
          <p:nvPr/>
        </p:nvSpPr>
        <p:spPr>
          <a:xfrm>
            <a:off x="6572828" y="6492875"/>
            <a:ext cx="5619172" cy="246221"/>
          </a:xfrm>
          <a:prstGeom prst="rect">
            <a:avLst/>
          </a:prstGeom>
          <a:noFill/>
        </p:spPr>
        <p:txBody>
          <a:bodyPr wrap="square">
            <a:spAutoFit/>
          </a:bodyPr>
          <a:lstStyle/>
          <a:p>
            <a:pPr marL="0" marR="0" indent="0" algn="l">
              <a:buNone/>
            </a:pPr>
            <a:r>
              <a:rPr lang="en-US" sz="1000" i="0" dirty="0">
                <a:solidFill>
                  <a:srgbClr val="34454D"/>
                </a:solidFill>
                <a:effectLst/>
              </a:rPr>
              <a:t>From: Greg </a:t>
            </a:r>
            <a:r>
              <a:rPr lang="en-US" sz="1000" i="0" dirty="0" err="1">
                <a:solidFill>
                  <a:srgbClr val="34454D"/>
                </a:solidFill>
                <a:effectLst/>
              </a:rPr>
              <a:t>Uttinger</a:t>
            </a:r>
            <a:r>
              <a:rPr lang="en-US" sz="1000" i="0" dirty="0">
                <a:solidFill>
                  <a:srgbClr val="34454D"/>
                </a:solidFill>
                <a:effectLst/>
              </a:rPr>
              <a:t>, The Trinity and Love, Chalcedon, Sept 1999.</a:t>
            </a:r>
          </a:p>
        </p:txBody>
      </p:sp>
    </p:spTree>
    <p:extLst>
      <p:ext uri="{BB962C8B-B14F-4D97-AF65-F5344CB8AC3E}">
        <p14:creationId xmlns:p14="http://schemas.microsoft.com/office/powerpoint/2010/main" val="40978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1482</TotalTime>
  <Words>584</Words>
  <Application>Microsoft Office PowerPoint</Application>
  <PresentationFormat>Widescreen</PresentationFormat>
  <Paragraphs>57</Paragraphs>
  <Slides>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The Greatness of God</vt:lpstr>
      <vt:lpstr>Plan</vt:lpstr>
      <vt:lpstr>Aristotle and Islam</vt:lpstr>
      <vt:lpstr>Love requires Trinity</vt:lpstr>
      <vt:lpstr>Trinity -&gt; Joy</vt:lpstr>
      <vt:lpstr>Trinitarian action in John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Schubert, Keith</dc:creator>
  <cp:lastModifiedBy>Schubert, Keith</cp:lastModifiedBy>
  <cp:revision>9</cp:revision>
  <dcterms:created xsi:type="dcterms:W3CDTF">2026-08-12T20:14:34Z</dcterms:created>
  <dcterms:modified xsi:type="dcterms:W3CDTF">2026-09-03T21:17:49Z</dcterms:modified>
</cp:coreProperties>
</file>